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1709" r:id="rId2"/>
    <p:sldId id="398" r:id="rId3"/>
    <p:sldId id="1454" r:id="rId4"/>
    <p:sldId id="1267" r:id="rId5"/>
    <p:sldId id="1486" r:id="rId6"/>
    <p:sldId id="1507" r:id="rId7"/>
    <p:sldId id="1712" r:id="rId8"/>
    <p:sldId id="1713" r:id="rId9"/>
    <p:sldId id="1717" r:id="rId10"/>
    <p:sldId id="1716" r:id="rId11"/>
    <p:sldId id="392" r:id="rId12"/>
    <p:sldId id="393" r:id="rId13"/>
    <p:sldId id="408" r:id="rId14"/>
    <p:sldId id="1714" r:id="rId15"/>
    <p:sldId id="266" r:id="rId16"/>
    <p:sldId id="384" r:id="rId17"/>
    <p:sldId id="390" r:id="rId18"/>
    <p:sldId id="1718" r:id="rId19"/>
    <p:sldId id="263"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F33541-5E58-43C3-A2D8-8288F878A3DB}">
          <p14:sldIdLst>
            <p14:sldId id="1709"/>
            <p14:sldId id="398"/>
            <p14:sldId id="1454"/>
            <p14:sldId id="1267"/>
            <p14:sldId id="1486"/>
            <p14:sldId id="1507"/>
            <p14:sldId id="1712"/>
            <p14:sldId id="1713"/>
            <p14:sldId id="1717"/>
            <p14:sldId id="1716"/>
            <p14:sldId id="392"/>
            <p14:sldId id="393"/>
            <p14:sldId id="408"/>
            <p14:sldId id="1714"/>
            <p14:sldId id="266"/>
            <p14:sldId id="384"/>
            <p14:sldId id="390"/>
            <p14:sldId id="1718"/>
            <p14:sldId id="26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pinelli, Rocco" initials="SR"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379"/>
    <a:srgbClr val="E64A21"/>
    <a:srgbClr val="FF6600"/>
    <a:srgbClr val="FF9933"/>
    <a:srgbClr val="3A546C"/>
    <a:srgbClr val="C5093B"/>
    <a:srgbClr val="D7BC6A"/>
    <a:srgbClr val="BA1E44"/>
    <a:srgbClr val="B9B9B9"/>
    <a:srgbClr val="AFAF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8583" autoAdjust="0"/>
  </p:normalViewPr>
  <p:slideViewPr>
    <p:cSldViewPr snapToGrid="0">
      <p:cViewPr varScale="1">
        <p:scale>
          <a:sx n="87" d="100"/>
          <a:sy n="87" d="100"/>
        </p:scale>
        <p:origin x="278" y="77"/>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55" d="100"/>
          <a:sy n="55" d="100"/>
        </p:scale>
        <p:origin x="202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FFAB296-C70E-40F1-B507-D2D143AD6EBF}" type="datetimeFigureOut">
              <a:rPr lang="en-US" smtClean="0"/>
              <a:t>2/24/2020</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09078BF-40EC-41E1-9B62-3081DB1209A1}" type="slidenum">
              <a:rPr lang="en-US" smtClean="0"/>
              <a:t>‹#›</a:t>
            </a:fld>
            <a:endParaRPr lang="en-US" dirty="0"/>
          </a:p>
        </p:txBody>
      </p:sp>
    </p:spTree>
    <p:extLst>
      <p:ext uri="{BB962C8B-B14F-4D97-AF65-F5344CB8AC3E}">
        <p14:creationId xmlns:p14="http://schemas.microsoft.com/office/powerpoint/2010/main" val="3209015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60D2892C-D9C7-4A81-A07C-60131499A005}" type="datetimeFigureOut">
              <a:rPr lang="en-US" smtClean="0"/>
              <a:t>2/24/2020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51A37F7-1A90-4E51-A507-1AEFE7B69E09}" type="slidenum">
              <a:rPr lang="en-US" smtClean="0"/>
              <a:t>‹#›</a:t>
            </a:fld>
            <a:endParaRPr lang="en-US" dirty="0"/>
          </a:p>
        </p:txBody>
      </p:sp>
    </p:spTree>
    <p:extLst>
      <p:ext uri="{BB962C8B-B14F-4D97-AF65-F5344CB8AC3E}">
        <p14:creationId xmlns:p14="http://schemas.microsoft.com/office/powerpoint/2010/main" val="2831554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A37F7-1A90-4E51-A507-1AEFE7B69E09}" type="slidenum">
              <a:rPr lang="en-US" smtClean="0"/>
              <a:t>1</a:t>
            </a:fld>
            <a:endParaRPr lang="en-US" dirty="0"/>
          </a:p>
        </p:txBody>
      </p:sp>
    </p:spTree>
    <p:extLst>
      <p:ext uri="{BB962C8B-B14F-4D97-AF65-F5344CB8AC3E}">
        <p14:creationId xmlns:p14="http://schemas.microsoft.com/office/powerpoint/2010/main" val="401973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a:t>
            </a:r>
          </a:p>
        </p:txBody>
      </p:sp>
      <p:sp>
        <p:nvSpPr>
          <p:cNvPr id="4" name="Slide Number Placeholder 3"/>
          <p:cNvSpPr>
            <a:spLocks noGrp="1"/>
          </p:cNvSpPr>
          <p:nvPr>
            <p:ph type="sldNum" sz="quarter" idx="5"/>
          </p:nvPr>
        </p:nvSpPr>
        <p:spPr/>
        <p:txBody>
          <a:bodyPr/>
          <a:lstStyle/>
          <a:p>
            <a:fld id="{151A37F7-1A90-4E51-A507-1AEFE7B69E09}" type="slidenum">
              <a:rPr lang="en-US" smtClean="0"/>
              <a:t>10</a:t>
            </a:fld>
            <a:endParaRPr lang="en-US" dirty="0"/>
          </a:p>
        </p:txBody>
      </p:sp>
    </p:spTree>
    <p:extLst>
      <p:ext uri="{BB962C8B-B14F-4D97-AF65-F5344CB8AC3E}">
        <p14:creationId xmlns:p14="http://schemas.microsoft.com/office/powerpoint/2010/main" val="290126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Kayleigh</a:t>
            </a: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fontAlgn="base">
              <a:spcBef>
                <a:spcPct val="0"/>
              </a:spcBef>
              <a:spcAft>
                <a:spcPct val="0"/>
              </a:spcAft>
            </a:pPr>
            <a:fld id="{977D32E4-67C3-4201-A059-EEB795A9B350}" type="slidenum">
              <a:rPr lang="en-US" altLang="en-US" smtClean="0">
                <a:solidFill>
                  <a:prstClr val="black"/>
                </a:solidFill>
                <a:latin typeface="Calibri" panose="020F0502020204030204" pitchFamily="34" charset="0"/>
              </a:rPr>
              <a:pPr fontAlgn="base">
                <a:spcBef>
                  <a:spcPct val="0"/>
                </a:spcBef>
                <a:spcAft>
                  <a:spcPct val="0"/>
                </a:spcAft>
              </a:pPr>
              <a:t>11</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254744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Kayleigh</a:t>
            </a: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fontAlgn="base">
              <a:spcBef>
                <a:spcPct val="0"/>
              </a:spcBef>
              <a:spcAft>
                <a:spcPct val="0"/>
              </a:spcAft>
            </a:pPr>
            <a:fld id="{977D32E4-67C3-4201-A059-EEB795A9B350}" type="slidenum">
              <a:rPr lang="en-US" altLang="en-US" smtClean="0">
                <a:solidFill>
                  <a:prstClr val="black"/>
                </a:solidFill>
                <a:latin typeface="Calibri" panose="020F0502020204030204" pitchFamily="34" charset="0"/>
              </a:rPr>
              <a:pPr fontAlgn="base">
                <a:spcBef>
                  <a:spcPct val="0"/>
                </a:spcBef>
                <a:spcAft>
                  <a:spcPct val="0"/>
                </a:spcAft>
              </a:pPr>
              <a:t>12</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50397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Kayleigh</a:t>
            </a: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fontAlgn="base">
              <a:spcBef>
                <a:spcPct val="0"/>
              </a:spcBef>
              <a:spcAft>
                <a:spcPct val="0"/>
              </a:spcAft>
            </a:pPr>
            <a:fld id="{977D32E4-67C3-4201-A059-EEB795A9B350}" type="slidenum">
              <a:rPr lang="en-US" altLang="en-US" smtClean="0">
                <a:solidFill>
                  <a:prstClr val="black"/>
                </a:solidFill>
                <a:latin typeface="Calibri" panose="020F0502020204030204" pitchFamily="34" charset="0"/>
              </a:rPr>
              <a:pPr fontAlgn="base">
                <a:spcBef>
                  <a:spcPct val="0"/>
                </a:spcBef>
                <a:spcAft>
                  <a:spcPct val="0"/>
                </a:spcAft>
              </a:pPr>
              <a:t>13</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852459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Matt/EA</a:t>
            </a:r>
          </a:p>
        </p:txBody>
      </p:sp>
      <p:sp>
        <p:nvSpPr>
          <p:cNvPr id="4" name="Slide Number Placeholder 3"/>
          <p:cNvSpPr>
            <a:spLocks noGrp="1"/>
          </p:cNvSpPr>
          <p:nvPr>
            <p:ph type="sldNum" sz="quarter" idx="5"/>
          </p:nvPr>
        </p:nvSpPr>
        <p:spPr/>
        <p:txBody>
          <a:bodyPr/>
          <a:lstStyle/>
          <a:p>
            <a:fld id="{151A37F7-1A90-4E51-A507-1AEFE7B69E09}" type="slidenum">
              <a:rPr lang="en-US" smtClean="0"/>
              <a:t>14</a:t>
            </a:fld>
            <a:endParaRPr lang="en-US" dirty="0"/>
          </a:p>
        </p:txBody>
      </p:sp>
    </p:spTree>
    <p:extLst>
      <p:ext uri="{BB962C8B-B14F-4D97-AF65-F5344CB8AC3E}">
        <p14:creationId xmlns:p14="http://schemas.microsoft.com/office/powerpoint/2010/main" val="3624893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5"/>
          </p:nvPr>
        </p:nvSpPr>
        <p:spPr/>
        <p:txBody>
          <a:bodyPr/>
          <a:lstStyle/>
          <a:p>
            <a:fld id="{151A37F7-1A90-4E51-A507-1AEFE7B69E09}" type="slidenum">
              <a:rPr lang="en-US" smtClean="0"/>
              <a:t>15</a:t>
            </a:fld>
            <a:endParaRPr lang="en-US" dirty="0"/>
          </a:p>
        </p:txBody>
      </p:sp>
    </p:spTree>
    <p:extLst>
      <p:ext uri="{BB962C8B-B14F-4D97-AF65-F5344CB8AC3E}">
        <p14:creationId xmlns:p14="http://schemas.microsoft.com/office/powerpoint/2010/main" val="4132619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10"/>
          </p:nvPr>
        </p:nvSpPr>
        <p:spPr/>
        <p:txBody>
          <a:bodyPr/>
          <a:lstStyle/>
          <a:p>
            <a:fld id="{151A37F7-1A90-4E51-A507-1AEFE7B69E09}" type="slidenum">
              <a:rPr lang="en-US" smtClean="0"/>
              <a:t>16</a:t>
            </a:fld>
            <a:endParaRPr lang="en-US" dirty="0"/>
          </a:p>
        </p:txBody>
      </p:sp>
    </p:spTree>
    <p:extLst>
      <p:ext uri="{BB962C8B-B14F-4D97-AF65-F5344CB8AC3E}">
        <p14:creationId xmlns:p14="http://schemas.microsoft.com/office/powerpoint/2010/main" val="2402941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10"/>
          </p:nvPr>
        </p:nvSpPr>
        <p:spPr/>
        <p:txBody>
          <a:bodyPr/>
          <a:lstStyle/>
          <a:p>
            <a:fld id="{B3450B14-C465-4393-912A-3996269BE742}" type="slidenum">
              <a:rPr lang="en-US" smtClean="0"/>
              <a:t>17</a:t>
            </a:fld>
            <a:endParaRPr lang="en-US" dirty="0"/>
          </a:p>
        </p:txBody>
      </p:sp>
    </p:spTree>
    <p:extLst>
      <p:ext uri="{BB962C8B-B14F-4D97-AF65-F5344CB8AC3E}">
        <p14:creationId xmlns:p14="http://schemas.microsoft.com/office/powerpoint/2010/main" val="1782250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10"/>
          </p:nvPr>
        </p:nvSpPr>
        <p:spPr/>
        <p:txBody>
          <a:bodyPr/>
          <a:lstStyle/>
          <a:p>
            <a:fld id="{B3450B14-C465-4393-912A-3996269BE742}" type="slidenum">
              <a:rPr lang="en-US" smtClean="0"/>
              <a:t>18</a:t>
            </a:fld>
            <a:endParaRPr lang="en-US" dirty="0"/>
          </a:p>
        </p:txBody>
      </p:sp>
    </p:spTree>
    <p:extLst>
      <p:ext uri="{BB962C8B-B14F-4D97-AF65-F5344CB8AC3E}">
        <p14:creationId xmlns:p14="http://schemas.microsoft.com/office/powerpoint/2010/main" val="1600027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A37F7-1A90-4E51-A507-1AEFE7B69E09}" type="slidenum">
              <a:rPr lang="en-US" smtClean="0"/>
              <a:t>19</a:t>
            </a:fld>
            <a:endParaRPr lang="en-US" dirty="0"/>
          </a:p>
        </p:txBody>
      </p:sp>
    </p:spTree>
    <p:extLst>
      <p:ext uri="{BB962C8B-B14F-4D97-AF65-F5344CB8AC3E}">
        <p14:creationId xmlns:p14="http://schemas.microsoft.com/office/powerpoint/2010/main" val="382384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10"/>
          </p:nvPr>
        </p:nvSpPr>
        <p:spPr/>
        <p:txBody>
          <a:bodyPr/>
          <a:lstStyle/>
          <a:p>
            <a:fld id="{B3450B14-C465-4393-912A-3996269BE742}" type="slidenum">
              <a:rPr lang="en-US" smtClean="0"/>
              <a:t>2</a:t>
            </a:fld>
            <a:endParaRPr lang="en-US" dirty="0"/>
          </a:p>
        </p:txBody>
      </p:sp>
    </p:spTree>
    <p:extLst>
      <p:ext uri="{BB962C8B-B14F-4D97-AF65-F5344CB8AC3E}">
        <p14:creationId xmlns:p14="http://schemas.microsoft.com/office/powerpoint/2010/main" val="341000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a:t>
            </a:r>
          </a:p>
        </p:txBody>
      </p:sp>
      <p:sp>
        <p:nvSpPr>
          <p:cNvPr id="4" name="Slide Number Placeholder 3"/>
          <p:cNvSpPr>
            <a:spLocks noGrp="1"/>
          </p:cNvSpPr>
          <p:nvPr>
            <p:ph type="sldNum" sz="quarter" idx="5"/>
          </p:nvPr>
        </p:nvSpPr>
        <p:spPr/>
        <p:txBody>
          <a:bodyPr/>
          <a:lstStyle/>
          <a:p>
            <a:fld id="{151A37F7-1A90-4E51-A507-1AEFE7B69E09}" type="slidenum">
              <a:rPr lang="en-US" smtClean="0"/>
              <a:t>3</a:t>
            </a:fld>
            <a:endParaRPr lang="en-US" dirty="0"/>
          </a:p>
        </p:txBody>
      </p:sp>
    </p:spTree>
    <p:extLst>
      <p:ext uri="{BB962C8B-B14F-4D97-AF65-F5344CB8AC3E}">
        <p14:creationId xmlns:p14="http://schemas.microsoft.com/office/powerpoint/2010/main" val="2302685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a:t>
            </a:r>
          </a:p>
        </p:txBody>
      </p:sp>
      <p:sp>
        <p:nvSpPr>
          <p:cNvPr id="4" name="Slide Number Placeholder 3"/>
          <p:cNvSpPr>
            <a:spLocks noGrp="1"/>
          </p:cNvSpPr>
          <p:nvPr>
            <p:ph type="sldNum" sz="quarter" idx="5"/>
          </p:nvPr>
        </p:nvSpPr>
        <p:spPr/>
        <p:txBody>
          <a:bodyPr/>
          <a:lstStyle/>
          <a:p>
            <a:fld id="{151A37F7-1A90-4E51-A507-1AEFE7B69E09}" type="slidenum">
              <a:rPr lang="en-US" smtClean="0"/>
              <a:t>4</a:t>
            </a:fld>
            <a:endParaRPr lang="en-US" dirty="0"/>
          </a:p>
        </p:txBody>
      </p:sp>
    </p:spTree>
    <p:extLst>
      <p:ext uri="{BB962C8B-B14F-4D97-AF65-F5344CB8AC3E}">
        <p14:creationId xmlns:p14="http://schemas.microsoft.com/office/powerpoint/2010/main" val="25602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a:t>
            </a:r>
          </a:p>
        </p:txBody>
      </p:sp>
      <p:sp>
        <p:nvSpPr>
          <p:cNvPr id="4" name="Slide Number Placeholder 3"/>
          <p:cNvSpPr>
            <a:spLocks noGrp="1"/>
          </p:cNvSpPr>
          <p:nvPr>
            <p:ph type="sldNum" sz="quarter" idx="5"/>
          </p:nvPr>
        </p:nvSpPr>
        <p:spPr/>
        <p:txBody>
          <a:bodyPr/>
          <a:lstStyle/>
          <a:p>
            <a:fld id="{151A37F7-1A90-4E51-A507-1AEFE7B69E09}" type="slidenum">
              <a:rPr lang="en-US" smtClean="0"/>
              <a:t>5</a:t>
            </a:fld>
            <a:endParaRPr lang="en-US" dirty="0"/>
          </a:p>
        </p:txBody>
      </p:sp>
    </p:spTree>
    <p:extLst>
      <p:ext uri="{BB962C8B-B14F-4D97-AF65-F5344CB8AC3E}">
        <p14:creationId xmlns:p14="http://schemas.microsoft.com/office/powerpoint/2010/main" val="3069822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a:t>
            </a:r>
          </a:p>
        </p:txBody>
      </p:sp>
      <p:sp>
        <p:nvSpPr>
          <p:cNvPr id="4" name="Slide Number Placeholder 3"/>
          <p:cNvSpPr>
            <a:spLocks noGrp="1"/>
          </p:cNvSpPr>
          <p:nvPr>
            <p:ph type="sldNum" sz="quarter" idx="5"/>
          </p:nvPr>
        </p:nvSpPr>
        <p:spPr/>
        <p:txBody>
          <a:bodyPr/>
          <a:lstStyle/>
          <a:p>
            <a:fld id="{151A37F7-1A90-4E51-A507-1AEFE7B69E09}" type="slidenum">
              <a:rPr lang="en-US" smtClean="0"/>
              <a:t>6</a:t>
            </a:fld>
            <a:endParaRPr lang="en-US" dirty="0"/>
          </a:p>
        </p:txBody>
      </p:sp>
    </p:spTree>
    <p:extLst>
      <p:ext uri="{BB962C8B-B14F-4D97-AF65-F5344CB8AC3E}">
        <p14:creationId xmlns:p14="http://schemas.microsoft.com/office/powerpoint/2010/main" val="157348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a:t>
            </a:r>
          </a:p>
        </p:txBody>
      </p:sp>
      <p:sp>
        <p:nvSpPr>
          <p:cNvPr id="4" name="Slide Number Placeholder 3"/>
          <p:cNvSpPr>
            <a:spLocks noGrp="1"/>
          </p:cNvSpPr>
          <p:nvPr>
            <p:ph type="sldNum" sz="quarter" idx="5"/>
          </p:nvPr>
        </p:nvSpPr>
        <p:spPr/>
        <p:txBody>
          <a:bodyPr/>
          <a:lstStyle/>
          <a:p>
            <a:fld id="{151A37F7-1A90-4E51-A507-1AEFE7B69E09}" type="slidenum">
              <a:rPr lang="en-US" smtClean="0"/>
              <a:t>7</a:t>
            </a:fld>
            <a:endParaRPr lang="en-US" dirty="0"/>
          </a:p>
        </p:txBody>
      </p:sp>
    </p:spTree>
    <p:extLst>
      <p:ext uri="{BB962C8B-B14F-4D97-AF65-F5344CB8AC3E}">
        <p14:creationId xmlns:p14="http://schemas.microsoft.com/office/powerpoint/2010/main" val="210508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a:t>
            </a:r>
          </a:p>
        </p:txBody>
      </p:sp>
      <p:sp>
        <p:nvSpPr>
          <p:cNvPr id="4" name="Slide Number Placeholder 3"/>
          <p:cNvSpPr>
            <a:spLocks noGrp="1"/>
          </p:cNvSpPr>
          <p:nvPr>
            <p:ph type="sldNum" sz="quarter" idx="5"/>
          </p:nvPr>
        </p:nvSpPr>
        <p:spPr/>
        <p:txBody>
          <a:bodyPr/>
          <a:lstStyle/>
          <a:p>
            <a:fld id="{151A37F7-1A90-4E51-A507-1AEFE7B69E09}" type="slidenum">
              <a:rPr lang="en-US" smtClean="0"/>
              <a:t>8</a:t>
            </a:fld>
            <a:endParaRPr lang="en-US" dirty="0"/>
          </a:p>
        </p:txBody>
      </p:sp>
    </p:spTree>
    <p:extLst>
      <p:ext uri="{BB962C8B-B14F-4D97-AF65-F5344CB8AC3E}">
        <p14:creationId xmlns:p14="http://schemas.microsoft.com/office/powerpoint/2010/main" val="79255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a:t>
            </a:r>
          </a:p>
        </p:txBody>
      </p:sp>
      <p:sp>
        <p:nvSpPr>
          <p:cNvPr id="4" name="Slide Number Placeholder 3"/>
          <p:cNvSpPr>
            <a:spLocks noGrp="1"/>
          </p:cNvSpPr>
          <p:nvPr>
            <p:ph type="sldNum" sz="quarter" idx="5"/>
          </p:nvPr>
        </p:nvSpPr>
        <p:spPr/>
        <p:txBody>
          <a:bodyPr/>
          <a:lstStyle/>
          <a:p>
            <a:fld id="{151A37F7-1A90-4E51-A507-1AEFE7B69E09}" type="slidenum">
              <a:rPr lang="en-US" smtClean="0"/>
              <a:t>9</a:t>
            </a:fld>
            <a:endParaRPr lang="en-US" dirty="0"/>
          </a:p>
        </p:txBody>
      </p:sp>
    </p:spTree>
    <p:extLst>
      <p:ext uri="{BB962C8B-B14F-4D97-AF65-F5344CB8AC3E}">
        <p14:creationId xmlns:p14="http://schemas.microsoft.com/office/powerpoint/2010/main" val="637193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5672" y="3896000"/>
            <a:ext cx="9144000" cy="646331"/>
          </a:xfrm>
        </p:spPr>
        <p:txBody>
          <a:bodyPr anchor="b"/>
          <a:lstStyle>
            <a:lvl1pPr algn="l">
              <a:defRPr sz="4000">
                <a:solidFill>
                  <a:schemeClr val="bg1"/>
                </a:solidFill>
                <a:latin typeface="+mj-lt"/>
              </a:defRPr>
            </a:lvl1pPr>
          </a:lstStyle>
          <a:p>
            <a:r>
              <a:rPr lang="en-US" dirty="0"/>
              <a:t>Click to edit Master title style</a:t>
            </a:r>
          </a:p>
        </p:txBody>
      </p:sp>
      <p:sp>
        <p:nvSpPr>
          <p:cNvPr id="3" name="Subtitle 2"/>
          <p:cNvSpPr>
            <a:spLocks noGrp="1"/>
          </p:cNvSpPr>
          <p:nvPr>
            <p:ph type="subTitle" idx="1"/>
          </p:nvPr>
        </p:nvSpPr>
        <p:spPr>
          <a:xfrm>
            <a:off x="575672" y="4550000"/>
            <a:ext cx="9144000" cy="544444"/>
          </a:xfrm>
        </p:spPr>
        <p:txBody>
          <a:bodyPr lIns="0" rIns="0">
            <a:spAutoFit/>
          </a:bodyPr>
          <a:lstStyle>
            <a:lvl1pPr marL="0" indent="0" algn="l">
              <a:buNone/>
              <a:defRPr sz="2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Freeform 8"/>
          <p:cNvSpPr/>
          <p:nvPr userDrawn="1"/>
        </p:nvSpPr>
        <p:spPr>
          <a:xfrm rot="5400000" flipV="1">
            <a:off x="5669239" y="334235"/>
            <a:ext cx="3262179" cy="9783338"/>
          </a:xfrm>
          <a:custGeom>
            <a:avLst/>
            <a:gdLst>
              <a:gd name="connsiteX0" fmla="*/ 4713115 w 4713115"/>
              <a:gd name="connsiteY0" fmla="*/ 9144002 h 9144002"/>
              <a:gd name="connsiteX1" fmla="*/ 4713115 w 4713115"/>
              <a:gd name="connsiteY1" fmla="*/ 0 h 9144002"/>
              <a:gd name="connsiteX2" fmla="*/ 3053915 w 4713115"/>
              <a:gd name="connsiteY2" fmla="*/ 0 h 9144002"/>
              <a:gd name="connsiteX3" fmla="*/ 0 w 4713115"/>
              <a:gd name="connsiteY3" fmla="*/ 9144002 h 9144002"/>
              <a:gd name="connsiteX0" fmla="*/ 2914983 w 4713115"/>
              <a:gd name="connsiteY0" fmla="*/ 9127277 h 9144002"/>
              <a:gd name="connsiteX1" fmla="*/ 4713115 w 4713115"/>
              <a:gd name="connsiteY1" fmla="*/ 0 h 9144002"/>
              <a:gd name="connsiteX2" fmla="*/ 3053915 w 4713115"/>
              <a:gd name="connsiteY2" fmla="*/ 0 h 9144002"/>
              <a:gd name="connsiteX3" fmla="*/ 0 w 4713115"/>
              <a:gd name="connsiteY3" fmla="*/ 9144002 h 9144002"/>
              <a:gd name="connsiteX4" fmla="*/ 2914983 w 4713115"/>
              <a:gd name="connsiteY4" fmla="*/ 9127277 h 9144002"/>
              <a:gd name="connsiteX0" fmla="*/ 2914983 w 3065524"/>
              <a:gd name="connsiteY0" fmla="*/ 9144004 h 9160729"/>
              <a:gd name="connsiteX1" fmla="*/ 3065524 w 3065524"/>
              <a:gd name="connsiteY1" fmla="*/ 0 h 9160729"/>
              <a:gd name="connsiteX2" fmla="*/ 3053915 w 3065524"/>
              <a:gd name="connsiteY2" fmla="*/ 16727 h 9160729"/>
              <a:gd name="connsiteX3" fmla="*/ 0 w 3065524"/>
              <a:gd name="connsiteY3" fmla="*/ 9160729 h 9160729"/>
              <a:gd name="connsiteX4" fmla="*/ 2914983 w 3065524"/>
              <a:gd name="connsiteY4" fmla="*/ 9144004 h 9160729"/>
              <a:gd name="connsiteX0" fmla="*/ 2914983 w 3065524"/>
              <a:gd name="connsiteY0" fmla="*/ 9144004 h 9160729"/>
              <a:gd name="connsiteX1" fmla="*/ 3065524 w 3065524"/>
              <a:gd name="connsiteY1" fmla="*/ 0 h 9160729"/>
              <a:gd name="connsiteX2" fmla="*/ 2142302 w 3065524"/>
              <a:gd name="connsiteY2" fmla="*/ 2726474 h 9160729"/>
              <a:gd name="connsiteX3" fmla="*/ 0 w 3065524"/>
              <a:gd name="connsiteY3" fmla="*/ 9160729 h 9160729"/>
              <a:gd name="connsiteX4" fmla="*/ 2914983 w 3065524"/>
              <a:gd name="connsiteY4" fmla="*/ 9144004 h 9160729"/>
              <a:gd name="connsiteX0" fmla="*/ 2914983 w 2914983"/>
              <a:gd name="connsiteY0" fmla="*/ 7320779 h 7337504"/>
              <a:gd name="connsiteX1" fmla="*/ 2446631 w 2914983"/>
              <a:gd name="connsiteY1" fmla="*/ 0 h 7337504"/>
              <a:gd name="connsiteX2" fmla="*/ 2142302 w 2914983"/>
              <a:gd name="connsiteY2" fmla="*/ 903249 h 7337504"/>
              <a:gd name="connsiteX3" fmla="*/ 0 w 2914983"/>
              <a:gd name="connsiteY3" fmla="*/ 7337504 h 7337504"/>
              <a:gd name="connsiteX4" fmla="*/ 2914983 w 2914983"/>
              <a:gd name="connsiteY4" fmla="*/ 7320779 h 7337504"/>
              <a:gd name="connsiteX0" fmla="*/ 2505176 w 2505176"/>
              <a:gd name="connsiteY0" fmla="*/ 7320779 h 7337504"/>
              <a:gd name="connsiteX1" fmla="*/ 2446631 w 2505176"/>
              <a:gd name="connsiteY1" fmla="*/ 0 h 7337504"/>
              <a:gd name="connsiteX2" fmla="*/ 2142302 w 2505176"/>
              <a:gd name="connsiteY2" fmla="*/ 903249 h 7337504"/>
              <a:gd name="connsiteX3" fmla="*/ 0 w 2505176"/>
              <a:gd name="connsiteY3" fmla="*/ 7337504 h 7337504"/>
              <a:gd name="connsiteX4" fmla="*/ 2505176 w 2505176"/>
              <a:gd name="connsiteY4" fmla="*/ 7320779 h 7337504"/>
              <a:gd name="connsiteX0" fmla="*/ 2446634 w 2446634"/>
              <a:gd name="connsiteY0" fmla="*/ 7304054 h 7337504"/>
              <a:gd name="connsiteX1" fmla="*/ 2446631 w 2446634"/>
              <a:gd name="connsiteY1" fmla="*/ 0 h 7337504"/>
              <a:gd name="connsiteX2" fmla="*/ 2142302 w 2446634"/>
              <a:gd name="connsiteY2" fmla="*/ 903249 h 7337504"/>
              <a:gd name="connsiteX3" fmla="*/ 0 w 2446634"/>
              <a:gd name="connsiteY3" fmla="*/ 7337504 h 7337504"/>
              <a:gd name="connsiteX4" fmla="*/ 2446634 w 2446634"/>
              <a:gd name="connsiteY4" fmla="*/ 7304054 h 7337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6634" h="7337504">
                <a:moveTo>
                  <a:pt x="2446634" y="7304054"/>
                </a:moveTo>
                <a:cubicBezTo>
                  <a:pt x="2446633" y="4869369"/>
                  <a:pt x="2446632" y="2434685"/>
                  <a:pt x="2446631" y="0"/>
                </a:cubicBezTo>
                <a:lnTo>
                  <a:pt x="2142302" y="903249"/>
                </a:lnTo>
                <a:lnTo>
                  <a:pt x="0" y="7337504"/>
                </a:lnTo>
                <a:lnTo>
                  <a:pt x="2446634" y="7304054"/>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4369" y="457200"/>
            <a:ext cx="2908431" cy="816141"/>
          </a:xfrm>
          <a:prstGeom prst="rect">
            <a:avLst/>
          </a:prstGeom>
        </p:spPr>
      </p:pic>
      <p:sp>
        <p:nvSpPr>
          <p:cNvPr id="14" name="Text Placeholder 13"/>
          <p:cNvSpPr>
            <a:spLocks noGrp="1"/>
          </p:cNvSpPr>
          <p:nvPr>
            <p:ph type="body" sz="quarter" idx="12"/>
          </p:nvPr>
        </p:nvSpPr>
        <p:spPr>
          <a:xfrm>
            <a:off x="575672" y="5337129"/>
            <a:ext cx="9144000" cy="509691"/>
          </a:xfrm>
        </p:spPr>
        <p:txBody>
          <a:bodyPr lIns="0" rIns="0">
            <a:spAutoFit/>
          </a:bodyPr>
          <a:lstStyle>
            <a:lvl1pPr>
              <a:defRPr>
                <a:solidFill>
                  <a:schemeClr val="accent4"/>
                </a:solidFill>
                <a:latin typeface="Garamond" panose="02020404030301010803" pitchFamily="18" charset="0"/>
              </a:defRPr>
            </a:lvl1pPr>
            <a:lvl2pPr>
              <a:defRPr>
                <a:solidFill>
                  <a:schemeClr val="accent4"/>
                </a:solidFill>
                <a:latin typeface="Garamond" panose="02020404030301010803" pitchFamily="18" charset="0"/>
              </a:defRPr>
            </a:lvl2pPr>
            <a:lvl3pPr>
              <a:defRPr>
                <a:solidFill>
                  <a:schemeClr val="accent4"/>
                </a:solidFill>
                <a:latin typeface="Garamond" panose="02020404030301010803" pitchFamily="18" charset="0"/>
              </a:defRPr>
            </a:lvl3pPr>
            <a:lvl4pPr>
              <a:defRPr>
                <a:solidFill>
                  <a:schemeClr val="accent4"/>
                </a:solidFill>
                <a:latin typeface="Garamond" panose="02020404030301010803" pitchFamily="18" charset="0"/>
              </a:defRPr>
            </a:lvl4pPr>
            <a:lvl5pPr>
              <a:defRPr>
                <a:solidFill>
                  <a:schemeClr val="accent4"/>
                </a:solidFill>
                <a:latin typeface="Garamond" panose="02020404030301010803" pitchFamily="18" charset="0"/>
              </a:defRPr>
            </a:lvl5pPr>
          </a:lstStyle>
          <a:p>
            <a:pPr lvl="0"/>
            <a:r>
              <a:rPr lang="en-US" dirty="0"/>
              <a:t>Edit Master text styles</a:t>
            </a:r>
          </a:p>
        </p:txBody>
      </p:sp>
      <p:sp>
        <p:nvSpPr>
          <p:cNvPr id="8" name="Freeform 7"/>
          <p:cNvSpPr/>
          <p:nvPr userDrawn="1"/>
        </p:nvSpPr>
        <p:spPr>
          <a:xfrm flipV="1">
            <a:off x="10409503" y="-1"/>
            <a:ext cx="1782495" cy="5337130"/>
          </a:xfrm>
          <a:custGeom>
            <a:avLst/>
            <a:gdLst>
              <a:gd name="connsiteX0" fmla="*/ 0 w 1573014"/>
              <a:gd name="connsiteY0" fmla="*/ 4709905 h 4709905"/>
              <a:gd name="connsiteX1" fmla="*/ 1573014 w 1573014"/>
              <a:gd name="connsiteY1" fmla="*/ 4709905 h 4709905"/>
              <a:gd name="connsiteX2" fmla="*/ 1573014 w 1573014"/>
              <a:gd name="connsiteY2" fmla="*/ 0 h 4709905"/>
            </a:gdLst>
            <a:ahLst/>
            <a:cxnLst>
              <a:cxn ang="0">
                <a:pos x="connsiteX0" y="connsiteY0"/>
              </a:cxn>
              <a:cxn ang="0">
                <a:pos x="connsiteX1" y="connsiteY1"/>
              </a:cxn>
              <a:cxn ang="0">
                <a:pos x="connsiteX2" y="connsiteY2"/>
              </a:cxn>
            </a:cxnLst>
            <a:rect l="l" t="t" r="r" b="b"/>
            <a:pathLst>
              <a:path w="1573014" h="4709905">
                <a:moveTo>
                  <a:pt x="0" y="4709905"/>
                </a:moveTo>
                <a:lnTo>
                  <a:pt x="1573014" y="4709905"/>
                </a:lnTo>
                <a:lnTo>
                  <a:pt x="1573014" y="0"/>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735728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Wharton Customer Analytics</a:t>
            </a:r>
            <a:endParaRPr lang="en-US" dirty="0"/>
          </a:p>
        </p:txBody>
      </p:sp>
      <p:sp>
        <p:nvSpPr>
          <p:cNvPr id="6" name="Slide Number Placeholder 5"/>
          <p:cNvSpPr>
            <a:spLocks noGrp="1"/>
          </p:cNvSpPr>
          <p:nvPr>
            <p:ph type="sldNum" sz="quarter" idx="11"/>
          </p:nvPr>
        </p:nvSpPr>
        <p:spPr/>
        <p:txBody>
          <a:bodyPr/>
          <a:lstStyle/>
          <a:p>
            <a:fld id="{DD253308-F9C5-4FCB-8415-6DEE77C16A35}" type="slidenum">
              <a:rPr lang="en-US" smtClean="0"/>
              <a:pPr/>
              <a:t>‹#›</a:t>
            </a:fld>
            <a:endParaRPr lang="en-US" dirty="0"/>
          </a:p>
        </p:txBody>
      </p:sp>
    </p:spTree>
    <p:extLst>
      <p:ext uri="{BB962C8B-B14F-4D97-AF65-F5344CB8AC3E}">
        <p14:creationId xmlns:p14="http://schemas.microsoft.com/office/powerpoint/2010/main" val="1094976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Footer and Backgroun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Wharton Customer Analytics</a:t>
            </a:r>
            <a:endParaRPr lang="en-US" dirty="0"/>
          </a:p>
        </p:txBody>
      </p:sp>
      <p:sp>
        <p:nvSpPr>
          <p:cNvPr id="6" name="Slide Number Placeholder 5"/>
          <p:cNvSpPr>
            <a:spLocks noGrp="1"/>
          </p:cNvSpPr>
          <p:nvPr>
            <p:ph type="sldNum" sz="quarter" idx="11"/>
          </p:nvPr>
        </p:nvSpPr>
        <p:spPr/>
        <p:txBody>
          <a:bodyPr/>
          <a:lstStyle/>
          <a:p>
            <a:fld id="{DD253308-F9C5-4FCB-8415-6DEE77C16A35}" type="slidenum">
              <a:rPr lang="en-US" smtClean="0"/>
              <a:pPr/>
              <a:t>‹#›</a:t>
            </a:fld>
            <a:endParaRPr lang="en-US" dirty="0"/>
          </a:p>
        </p:txBody>
      </p:sp>
      <p:sp>
        <p:nvSpPr>
          <p:cNvPr id="8" name="Freeform 7"/>
          <p:cNvSpPr/>
          <p:nvPr userDrawn="1"/>
        </p:nvSpPr>
        <p:spPr>
          <a:xfrm rot="10800000" flipV="1">
            <a:off x="0" y="2122400"/>
            <a:ext cx="1463201" cy="4381103"/>
          </a:xfrm>
          <a:custGeom>
            <a:avLst/>
            <a:gdLst>
              <a:gd name="connsiteX0" fmla="*/ 1463201 w 1463201"/>
              <a:gd name="connsiteY0" fmla="*/ 0 h 4381103"/>
              <a:gd name="connsiteX1" fmla="*/ 0 w 1463201"/>
              <a:gd name="connsiteY1" fmla="*/ 4381103 h 4381103"/>
              <a:gd name="connsiteX2" fmla="*/ 1463201 w 1463201"/>
              <a:gd name="connsiteY2" fmla="*/ 4381103 h 4381103"/>
            </a:gdLst>
            <a:ahLst/>
            <a:cxnLst>
              <a:cxn ang="0">
                <a:pos x="connsiteX0" y="connsiteY0"/>
              </a:cxn>
              <a:cxn ang="0">
                <a:pos x="connsiteX1" y="connsiteY1"/>
              </a:cxn>
              <a:cxn ang="0">
                <a:pos x="connsiteX2" y="connsiteY2"/>
              </a:cxn>
            </a:cxnLst>
            <a:rect l="l" t="t" r="r" b="b"/>
            <a:pathLst>
              <a:path w="1463201" h="4381103">
                <a:moveTo>
                  <a:pt x="1463201" y="0"/>
                </a:moveTo>
                <a:lnTo>
                  <a:pt x="0" y="4381103"/>
                </a:lnTo>
                <a:lnTo>
                  <a:pt x="1463201" y="4381103"/>
                </a:lnTo>
                <a:close/>
              </a:path>
            </a:pathLst>
          </a:cu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0" name="Freeform 9"/>
          <p:cNvSpPr/>
          <p:nvPr userDrawn="1"/>
        </p:nvSpPr>
        <p:spPr>
          <a:xfrm rot="5400000" flipV="1">
            <a:off x="3910865" y="-1777629"/>
            <a:ext cx="4370271" cy="12191998"/>
          </a:xfrm>
          <a:custGeom>
            <a:avLst/>
            <a:gdLst>
              <a:gd name="connsiteX0" fmla="*/ 0 w 3277705"/>
              <a:gd name="connsiteY0" fmla="*/ 9144003 h 9144003"/>
              <a:gd name="connsiteX1" fmla="*/ 3277705 w 3277705"/>
              <a:gd name="connsiteY1" fmla="*/ 9144003 h 9144003"/>
              <a:gd name="connsiteX2" fmla="*/ 3277704 w 3277705"/>
              <a:gd name="connsiteY2" fmla="*/ 0 h 9144003"/>
              <a:gd name="connsiteX3" fmla="*/ 3053915 w 3277705"/>
              <a:gd name="connsiteY3" fmla="*/ 0 h 9144003"/>
            </a:gdLst>
            <a:ahLst/>
            <a:cxnLst>
              <a:cxn ang="0">
                <a:pos x="connsiteX0" y="connsiteY0"/>
              </a:cxn>
              <a:cxn ang="0">
                <a:pos x="connsiteX1" y="connsiteY1"/>
              </a:cxn>
              <a:cxn ang="0">
                <a:pos x="connsiteX2" y="connsiteY2"/>
              </a:cxn>
              <a:cxn ang="0">
                <a:pos x="connsiteX3" y="connsiteY3"/>
              </a:cxn>
            </a:cxnLst>
            <a:rect l="l" t="t" r="r" b="b"/>
            <a:pathLst>
              <a:path w="3277705" h="9144003">
                <a:moveTo>
                  <a:pt x="0" y="9144003"/>
                </a:moveTo>
                <a:lnTo>
                  <a:pt x="3277705" y="9144003"/>
                </a:lnTo>
                <a:lnTo>
                  <a:pt x="3277704" y="0"/>
                </a:lnTo>
                <a:lnTo>
                  <a:pt x="3053915" y="0"/>
                </a:lnTo>
                <a:close/>
              </a:path>
            </a:pathLst>
          </a:cu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88126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ackground Only: Blue">
    <p:bg>
      <p:bgPr>
        <a:solidFill>
          <a:schemeClr val="accent1"/>
        </a:solidFill>
        <a:effectLst/>
      </p:bgPr>
    </p:bg>
    <p:spTree>
      <p:nvGrpSpPr>
        <p:cNvPr id="1" name=""/>
        <p:cNvGrpSpPr/>
        <p:nvPr/>
      </p:nvGrpSpPr>
      <p:grpSpPr>
        <a:xfrm>
          <a:off x="0" y="0"/>
          <a:ext cx="0" cy="0"/>
          <a:chOff x="0" y="0"/>
          <a:chExt cx="0" cy="0"/>
        </a:xfrm>
      </p:grpSpPr>
      <p:sp>
        <p:nvSpPr>
          <p:cNvPr id="7" name="Freeform 6"/>
          <p:cNvSpPr/>
          <p:nvPr userDrawn="1"/>
        </p:nvSpPr>
        <p:spPr>
          <a:xfrm rot="16200000" flipV="1">
            <a:off x="3766429" y="-3766429"/>
            <a:ext cx="4659141" cy="12191999"/>
          </a:xfrm>
          <a:custGeom>
            <a:avLst/>
            <a:gdLst>
              <a:gd name="connsiteX0" fmla="*/ 0 w 4659141"/>
              <a:gd name="connsiteY0" fmla="*/ 12191999 h 12191999"/>
              <a:gd name="connsiteX1" fmla="*/ 4659141 w 4659141"/>
              <a:gd name="connsiteY1" fmla="*/ 12191999 h 12191999"/>
              <a:gd name="connsiteX2" fmla="*/ 4659141 w 4659141"/>
              <a:gd name="connsiteY2" fmla="*/ 0 h 12191999"/>
              <a:gd name="connsiteX3" fmla="*/ 4071885 w 4659141"/>
              <a:gd name="connsiteY3" fmla="*/ 0 h 12191999"/>
            </a:gdLst>
            <a:ahLst/>
            <a:cxnLst>
              <a:cxn ang="0">
                <a:pos x="connsiteX0" y="connsiteY0"/>
              </a:cxn>
              <a:cxn ang="0">
                <a:pos x="connsiteX1" y="connsiteY1"/>
              </a:cxn>
              <a:cxn ang="0">
                <a:pos x="connsiteX2" y="connsiteY2"/>
              </a:cxn>
              <a:cxn ang="0">
                <a:pos x="connsiteX3" y="connsiteY3"/>
              </a:cxn>
            </a:cxnLst>
            <a:rect l="l" t="t" r="r" b="b"/>
            <a:pathLst>
              <a:path w="4659141" h="12191999">
                <a:moveTo>
                  <a:pt x="0" y="12191999"/>
                </a:moveTo>
                <a:lnTo>
                  <a:pt x="4659141" y="12191999"/>
                </a:lnTo>
                <a:lnTo>
                  <a:pt x="4659141" y="0"/>
                </a:lnTo>
                <a:lnTo>
                  <a:pt x="4071885"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 </a:t>
            </a:r>
          </a:p>
        </p:txBody>
      </p:sp>
      <p:sp>
        <p:nvSpPr>
          <p:cNvPr id="5" name="Freeform 4"/>
          <p:cNvSpPr/>
          <p:nvPr userDrawn="1"/>
        </p:nvSpPr>
        <p:spPr>
          <a:xfrm flipV="1">
            <a:off x="10618986" y="0"/>
            <a:ext cx="1573014" cy="4709905"/>
          </a:xfrm>
          <a:custGeom>
            <a:avLst/>
            <a:gdLst>
              <a:gd name="connsiteX0" fmla="*/ 0 w 1573014"/>
              <a:gd name="connsiteY0" fmla="*/ 4709905 h 4709905"/>
              <a:gd name="connsiteX1" fmla="*/ 1573014 w 1573014"/>
              <a:gd name="connsiteY1" fmla="*/ 4709905 h 4709905"/>
              <a:gd name="connsiteX2" fmla="*/ 1573014 w 1573014"/>
              <a:gd name="connsiteY2" fmla="*/ 0 h 4709905"/>
            </a:gdLst>
            <a:ahLst/>
            <a:cxnLst>
              <a:cxn ang="0">
                <a:pos x="connsiteX0" y="connsiteY0"/>
              </a:cxn>
              <a:cxn ang="0">
                <a:pos x="connsiteX1" y="connsiteY1"/>
              </a:cxn>
              <a:cxn ang="0">
                <a:pos x="connsiteX2" y="connsiteY2"/>
              </a:cxn>
            </a:cxnLst>
            <a:rect l="l" t="t" r="r" b="b"/>
            <a:pathLst>
              <a:path w="1573014" h="4709905">
                <a:moveTo>
                  <a:pt x="0" y="4709905"/>
                </a:moveTo>
                <a:lnTo>
                  <a:pt x="1573014" y="4709905"/>
                </a:lnTo>
                <a:lnTo>
                  <a:pt x="1573014"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009549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FULL) Medium Headline + Long Larg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457202" y="1279156"/>
            <a:ext cx="10198791" cy="1828193"/>
          </a:xfrm>
        </p:spPr>
        <p:txBody>
          <a:bodyPr wrap="square" lIns="0" tIns="0" rIns="0" bIns="0" anchor="t">
            <a:noAutofit/>
          </a:bodyPr>
          <a:lstStyle>
            <a:lvl1pPr algn="l">
              <a:defRPr sz="3300" spc="-225" baseline="0">
                <a:solidFill>
                  <a:srgbClr val="0098CF"/>
                </a:solidFill>
                <a:latin typeface="Roboto Thin" pitchFamily="2" charset="0"/>
                <a:ea typeface="Roboto Thin" pitchFamily="2" charset="0"/>
              </a:defRPr>
            </a:lvl1pPr>
          </a:lstStyle>
          <a:p>
            <a:r>
              <a:rPr lang="sv-SE" dirty="0" err="1"/>
              <a:t>Replace</a:t>
            </a:r>
            <a:r>
              <a:rPr lang="sv-SE" dirty="0"/>
              <a:t> Long </a:t>
            </a:r>
            <a:r>
              <a:rPr lang="sv-SE" dirty="0" err="1"/>
              <a:t>Large</a:t>
            </a:r>
            <a:r>
              <a:rPr lang="sv-SE" dirty="0"/>
              <a:t> Text </a:t>
            </a:r>
            <a:r>
              <a:rPr lang="sv-SE" dirty="0" err="1"/>
              <a:t>Replace</a:t>
            </a:r>
            <a:r>
              <a:rPr lang="sv-SE" dirty="0"/>
              <a:t> Long </a:t>
            </a:r>
            <a:r>
              <a:rPr lang="sv-SE" dirty="0" err="1"/>
              <a:t>Large</a:t>
            </a:r>
            <a:r>
              <a:rPr lang="sv-SE" dirty="0"/>
              <a:t> Text </a:t>
            </a:r>
            <a:r>
              <a:rPr lang="sv-SE" dirty="0" err="1"/>
              <a:t>Replace</a:t>
            </a:r>
            <a:r>
              <a:rPr lang="sv-SE" dirty="0"/>
              <a:t> Long </a:t>
            </a:r>
            <a:r>
              <a:rPr lang="sv-SE" dirty="0" err="1"/>
              <a:t>Large</a:t>
            </a:r>
            <a:r>
              <a:rPr lang="sv-SE" dirty="0"/>
              <a:t> Text </a:t>
            </a:r>
            <a:r>
              <a:rPr lang="sv-SE" dirty="0" err="1"/>
              <a:t>Replace</a:t>
            </a:r>
            <a:r>
              <a:rPr lang="sv-SE" dirty="0"/>
              <a:t> Long </a:t>
            </a:r>
            <a:r>
              <a:rPr lang="sv-SE" dirty="0" err="1"/>
              <a:t>Large</a:t>
            </a:r>
            <a:r>
              <a:rPr lang="sv-SE" dirty="0"/>
              <a:t> Text </a:t>
            </a:r>
            <a:r>
              <a:rPr lang="sv-SE" dirty="0" err="1"/>
              <a:t>Replace</a:t>
            </a:r>
            <a:r>
              <a:rPr lang="sv-SE" dirty="0"/>
              <a:t> </a:t>
            </a:r>
            <a:r>
              <a:rPr lang="sv-SE" dirty="0" err="1"/>
              <a:t>Me</a:t>
            </a:r>
            <a:endParaRPr lang="sv-SE" dirty="0"/>
          </a:p>
        </p:txBody>
      </p:sp>
      <p:sp>
        <p:nvSpPr>
          <p:cNvPr id="3" name="Underrubrik 2"/>
          <p:cNvSpPr>
            <a:spLocks noGrp="1"/>
          </p:cNvSpPr>
          <p:nvPr>
            <p:ph type="subTitle" idx="1" hasCustomPrompt="1"/>
          </p:nvPr>
        </p:nvSpPr>
        <p:spPr>
          <a:xfrm>
            <a:off x="503583" y="424493"/>
            <a:ext cx="9256644" cy="332399"/>
          </a:xfrm>
        </p:spPr>
        <p:txBody>
          <a:bodyPr wrap="square" lIns="0" tIns="0" rIns="0" bIns="0">
            <a:noAutofit/>
          </a:bodyPr>
          <a:lstStyle>
            <a:lvl1pPr marL="0" indent="0" algn="l">
              <a:buFont typeface="Arial" panose="020B0604020202020204" pitchFamily="34" charset="0"/>
              <a:buNone/>
              <a:defRPr sz="1800" baseline="0">
                <a:solidFill>
                  <a:srgbClr val="0098CF"/>
                </a:solidFill>
                <a:latin typeface="Roboto Medium" panose="02000000000000000000" pitchFamily="2" charset="0"/>
                <a:ea typeface="Roboto Medium"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dirty="0" err="1"/>
              <a:t>Replace</a:t>
            </a:r>
            <a:r>
              <a:rPr lang="sv-SE" dirty="0"/>
              <a:t> </a:t>
            </a:r>
            <a:r>
              <a:rPr lang="sv-SE" dirty="0" err="1"/>
              <a:t>Headline</a:t>
            </a:r>
            <a:endParaRPr lang="sv-SE" dirty="0"/>
          </a:p>
        </p:txBody>
      </p:sp>
    </p:spTree>
    <p:extLst>
      <p:ext uri="{BB962C8B-B14F-4D97-AF65-F5344CB8AC3E}">
        <p14:creationId xmlns:p14="http://schemas.microsoft.com/office/powerpoint/2010/main" val="2960820412"/>
      </p:ext>
    </p:extLst>
  </p:cSld>
  <p:clrMapOvr>
    <a:masterClrMapping/>
  </p:clrMapOvr>
  <p:transition spd="slow">
    <p:wipe/>
  </p:transition>
  <p:extLst>
    <p:ext uri="{DCECCB84-F9BA-43D5-87BE-67443E8EF086}">
      <p15:sldGuideLst xmlns:p15="http://schemas.microsoft.com/office/powerpoint/2012/main">
        <p15:guide id="1" pos="325">
          <p15:clr>
            <a:srgbClr val="FBAE40"/>
          </p15:clr>
        </p15:guide>
        <p15:guide id="2" orient="horz" pos="4020">
          <p15:clr>
            <a:srgbClr val="FBAE40"/>
          </p15:clr>
        </p15:guide>
        <p15:guide id="3" orient="horz" pos="278">
          <p15:clr>
            <a:srgbClr val="FBAE40"/>
          </p15:clr>
        </p15:guide>
        <p15:guide id="4" pos="7355">
          <p15:clr>
            <a:srgbClr val="FBAE40"/>
          </p15:clr>
        </p15:guide>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424732"/>
          </a:xfrm>
        </p:spPr>
        <p:txBody>
          <a:bodyPr/>
          <a:lstStyle>
            <a:lvl1pPr>
              <a:defRPr sz="2400">
                <a:solidFill>
                  <a:srgbClr val="001B48"/>
                </a:solidFill>
              </a:defRPr>
            </a:lvl1pPr>
          </a:lstStyle>
          <a:p>
            <a:r>
              <a:rPr lang="en-US" dirty="0"/>
              <a:t>Master bulleted slide style</a:t>
            </a:r>
          </a:p>
        </p:txBody>
      </p:sp>
      <p:sp>
        <p:nvSpPr>
          <p:cNvPr id="4" name="Footer Placeholder 3"/>
          <p:cNvSpPr>
            <a:spLocks noGrp="1"/>
          </p:cNvSpPr>
          <p:nvPr>
            <p:ph type="ftr" sz="quarter" idx="11"/>
          </p:nvPr>
        </p:nvSpPr>
        <p:spPr/>
        <p:txBody>
          <a:bodyPr lIns="0" tIns="0" rIns="0" bIns="0"/>
          <a:lstStyle/>
          <a:p>
            <a:r>
              <a:rPr lang="en-US" dirty="0">
                <a:solidFill>
                  <a:prstClr val="white"/>
                </a:solidFill>
              </a:rPr>
              <a:t>Transforming Business Through Customer Data</a:t>
            </a:r>
          </a:p>
        </p:txBody>
      </p:sp>
      <p:sp>
        <p:nvSpPr>
          <p:cNvPr id="5" name="Slide Number Placeholder 4"/>
          <p:cNvSpPr>
            <a:spLocks noGrp="1"/>
          </p:cNvSpPr>
          <p:nvPr>
            <p:ph type="sldNum" sz="quarter" idx="12"/>
          </p:nvPr>
        </p:nvSpPr>
        <p:spPr/>
        <p:txBody>
          <a:bodyPr tIns="0" rIns="228600" bIns="0"/>
          <a:lstStyle>
            <a:lvl1pPr algn="r">
              <a:defRPr/>
            </a:lvl1pPr>
          </a:lstStyle>
          <a:p>
            <a:fld id="{0499C290-51E0-41BB-9934-58A3D372F678}" type="slidenum">
              <a:rPr lang="en-US" smtClean="0">
                <a:solidFill>
                  <a:prstClr val="white"/>
                </a:solidFill>
              </a:rPr>
              <a:pPr/>
              <a:t>‹#›</a:t>
            </a:fld>
            <a:endParaRPr lang="en-US">
              <a:solidFill>
                <a:prstClr val="white"/>
              </a:solidFill>
            </a:endParaRPr>
          </a:p>
        </p:txBody>
      </p:sp>
      <p:sp>
        <p:nvSpPr>
          <p:cNvPr id="7" name="Content Placeholder 6"/>
          <p:cNvSpPr>
            <a:spLocks noGrp="1"/>
          </p:cNvSpPr>
          <p:nvPr>
            <p:ph sz="quarter" idx="13"/>
          </p:nvPr>
        </p:nvSpPr>
        <p:spPr>
          <a:xfrm>
            <a:off x="914400" y="2286000"/>
            <a:ext cx="10363200" cy="3429000"/>
          </a:xfrm>
        </p:spPr>
        <p:txBody>
          <a:bodyPr/>
          <a:lstStyle>
            <a:lvl1pPr>
              <a:lnSpc>
                <a:spcPts val="2400"/>
              </a:lnSpc>
              <a:spcAft>
                <a:spcPts val="200"/>
              </a:spcAft>
              <a:defRPr sz="1600" b="1">
                <a:solidFill>
                  <a:schemeClr val="tx2">
                    <a:lumMod val="75000"/>
                  </a:schemeClr>
                </a:solidFill>
              </a:defRPr>
            </a:lvl1pPr>
            <a:lvl2pPr>
              <a:lnSpc>
                <a:spcPts val="2400"/>
              </a:lnSpc>
              <a:spcBef>
                <a:spcPts val="0"/>
              </a:spcBef>
              <a:spcAft>
                <a:spcPts val="0"/>
              </a:spcAft>
              <a:defRPr sz="1600" b="1">
                <a:solidFill>
                  <a:srgbClr val="0070C0"/>
                </a:solidFill>
              </a:defRPr>
            </a:lvl2pPr>
            <a:lvl3pPr>
              <a:lnSpc>
                <a:spcPts val="2400"/>
              </a:lnSpc>
              <a:spcBef>
                <a:spcPts val="0"/>
              </a:spcBef>
              <a:spcAft>
                <a:spcPts val="0"/>
              </a:spcAft>
              <a:defRPr sz="1600" b="1">
                <a:solidFill>
                  <a:srgbClr val="7F7F7F"/>
                </a:solidFill>
              </a:defRPr>
            </a:lvl3pPr>
            <a:lvl4pPr>
              <a:lnSpc>
                <a:spcPts val="2400"/>
              </a:lnSpc>
              <a:spcBef>
                <a:spcPts val="0"/>
              </a:spcBef>
              <a:spcAft>
                <a:spcPts val="0"/>
              </a:spcAft>
              <a:defRPr sz="1600" b="1">
                <a:solidFill>
                  <a:schemeClr val="tx2">
                    <a:lumMod val="75000"/>
                  </a:schemeClr>
                </a:solidFill>
              </a:defRPr>
            </a:lvl4pPr>
            <a:lvl5pPr>
              <a:lnSpc>
                <a:spcPts val="2400"/>
              </a:lnSpc>
              <a:spcBef>
                <a:spcPts val="0"/>
              </a:spcBef>
              <a:spcAft>
                <a:spcPts val="0"/>
              </a:spcAft>
              <a:defRPr sz="1600" b="1">
                <a:solidFill>
                  <a:srgbClr val="0070C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8331200" y="6096000"/>
            <a:ext cx="184731" cy="369332"/>
          </a:xfrm>
          <a:prstGeom prst="rect">
            <a:avLst/>
          </a:prstGeom>
          <a:noFill/>
        </p:spPr>
        <p:txBody>
          <a:bodyPr wrap="none" rtlCol="0">
            <a:spAutoFit/>
          </a:bodyPr>
          <a:lstStyle/>
          <a:p>
            <a:endParaRPr lang="en-US" sz="1800" dirty="0">
              <a:solidFill>
                <a:srgbClr val="17375E"/>
              </a:solidFill>
            </a:endParaRPr>
          </a:p>
        </p:txBody>
      </p:sp>
    </p:spTree>
    <p:extLst>
      <p:ext uri="{BB962C8B-B14F-4D97-AF65-F5344CB8AC3E}">
        <p14:creationId xmlns:p14="http://schemas.microsoft.com/office/powerpoint/2010/main" val="1806024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p>
            <a:r>
              <a:rPr lang="en-US"/>
              <a:t>Wharton Customer Analytics</a:t>
            </a:r>
            <a:endParaRPr lang="en-US" dirty="0"/>
          </a:p>
        </p:txBody>
      </p:sp>
      <p:sp>
        <p:nvSpPr>
          <p:cNvPr id="8" name="Slide Number Placeholder 7"/>
          <p:cNvSpPr>
            <a:spLocks noGrp="1"/>
          </p:cNvSpPr>
          <p:nvPr>
            <p:ph type="sldNum" sz="quarter" idx="11"/>
          </p:nvPr>
        </p:nvSpPr>
        <p:spPr/>
        <p:txBody>
          <a:bodyPr/>
          <a:lstStyle/>
          <a:p>
            <a:fld id="{DD253308-F9C5-4FCB-8415-6DEE77C16A35}" type="slidenum">
              <a:rPr lang="en-US" smtClean="0"/>
              <a:pPr/>
              <a:t>‹#›</a:t>
            </a:fld>
            <a:endParaRPr lang="en-US" dirty="0"/>
          </a:p>
        </p:txBody>
      </p:sp>
    </p:spTree>
    <p:extLst>
      <p:ext uri="{BB962C8B-B14F-4D97-AF65-F5344CB8AC3E}">
        <p14:creationId xmlns:p14="http://schemas.microsoft.com/office/powerpoint/2010/main" val="40561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Emphasi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6503504"/>
            <a:ext cx="12192000" cy="384735"/>
          </a:xfrm>
          <a:prstGeom prst="rect">
            <a:avLst/>
          </a:prstGeom>
          <a:solidFill>
            <a:srgbClr val="003D7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002C77"/>
              </a:solidFill>
            </a:endParaRPr>
          </a:p>
        </p:txBody>
      </p:sp>
      <p:sp>
        <p:nvSpPr>
          <p:cNvPr id="9" name="Freeform 8"/>
          <p:cNvSpPr/>
          <p:nvPr userDrawn="1"/>
        </p:nvSpPr>
        <p:spPr>
          <a:xfrm>
            <a:off x="0" y="6503504"/>
            <a:ext cx="1600200" cy="384735"/>
          </a:xfrm>
          <a:custGeom>
            <a:avLst/>
            <a:gdLst>
              <a:gd name="connsiteX0" fmla="*/ 0 w 1600200"/>
              <a:gd name="connsiteY0" fmla="*/ 0 h 384735"/>
              <a:gd name="connsiteX1" fmla="*/ 1472137 w 1600200"/>
              <a:gd name="connsiteY1" fmla="*/ 0 h 384735"/>
              <a:gd name="connsiteX2" fmla="*/ 1600200 w 1600200"/>
              <a:gd name="connsiteY2" fmla="*/ 384735 h 384735"/>
              <a:gd name="connsiteX3" fmla="*/ 0 w 1600200"/>
              <a:gd name="connsiteY3" fmla="*/ 384735 h 384735"/>
            </a:gdLst>
            <a:ahLst/>
            <a:cxnLst>
              <a:cxn ang="0">
                <a:pos x="connsiteX0" y="connsiteY0"/>
              </a:cxn>
              <a:cxn ang="0">
                <a:pos x="connsiteX1" y="connsiteY1"/>
              </a:cxn>
              <a:cxn ang="0">
                <a:pos x="connsiteX2" y="connsiteY2"/>
              </a:cxn>
              <a:cxn ang="0">
                <a:pos x="connsiteX3" y="connsiteY3"/>
              </a:cxn>
            </a:cxnLst>
            <a:rect l="l" t="t" r="r" b="b"/>
            <a:pathLst>
              <a:path w="1600200" h="384735">
                <a:moveTo>
                  <a:pt x="0" y="0"/>
                </a:moveTo>
                <a:lnTo>
                  <a:pt x="1472137" y="0"/>
                </a:lnTo>
                <a:lnTo>
                  <a:pt x="1600200" y="384735"/>
                </a:lnTo>
                <a:lnTo>
                  <a:pt x="0" y="384735"/>
                </a:ln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6591695"/>
            <a:ext cx="914400" cy="174478"/>
          </a:xfrm>
          <a:prstGeom prst="rect">
            <a:avLst/>
          </a:prstGeom>
        </p:spPr>
      </p:pic>
      <p:sp>
        <p:nvSpPr>
          <p:cNvPr id="7" name="Footer Placeholder 6"/>
          <p:cNvSpPr>
            <a:spLocks noGrp="1"/>
          </p:cNvSpPr>
          <p:nvPr>
            <p:ph type="ftr" sz="quarter" idx="10"/>
          </p:nvPr>
        </p:nvSpPr>
        <p:spPr/>
        <p:txBody>
          <a:bodyPr/>
          <a:lstStyle/>
          <a:p>
            <a:r>
              <a:rPr lang="en-US"/>
              <a:t>Wharton Customer Analytics</a:t>
            </a:r>
            <a:endParaRPr lang="en-US" dirty="0"/>
          </a:p>
        </p:txBody>
      </p:sp>
      <p:sp>
        <p:nvSpPr>
          <p:cNvPr id="8" name="Slide Number Placeholder 7"/>
          <p:cNvSpPr>
            <a:spLocks noGrp="1"/>
          </p:cNvSpPr>
          <p:nvPr>
            <p:ph type="sldNum" sz="quarter" idx="11"/>
          </p:nvPr>
        </p:nvSpPr>
        <p:spPr/>
        <p:txBody>
          <a:bodyPr/>
          <a:lstStyle/>
          <a:p>
            <a:fld id="{DD253308-F9C5-4FCB-8415-6DEE77C16A35}" type="slidenum">
              <a:rPr lang="en-US" smtClean="0"/>
              <a:pPr/>
              <a:t>‹#›</a:t>
            </a:fld>
            <a:endParaRPr lang="en-US" dirty="0"/>
          </a:p>
        </p:txBody>
      </p:sp>
    </p:spTree>
    <p:extLst>
      <p:ext uri="{BB962C8B-B14F-4D97-AF65-F5344CB8AC3E}">
        <p14:creationId xmlns:p14="http://schemas.microsoft.com/office/powerpoint/2010/main" val="3195571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4026944"/>
            <a:ext cx="10515600" cy="535531"/>
          </a:xfrm>
        </p:spPr>
        <p:txBody>
          <a:bodyPr anchor="b"/>
          <a:lstStyle>
            <a:lvl1pPr>
              <a:defRPr sz="32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Freeform 9"/>
          <p:cNvSpPr/>
          <p:nvPr userDrawn="1"/>
        </p:nvSpPr>
        <p:spPr>
          <a:xfrm rot="10800000" flipH="1">
            <a:off x="9377707" y="0"/>
            <a:ext cx="2814298" cy="6858000"/>
          </a:xfrm>
          <a:custGeom>
            <a:avLst/>
            <a:gdLst>
              <a:gd name="connsiteX0" fmla="*/ 0 w 2814298"/>
              <a:gd name="connsiteY0" fmla="*/ 6858000 h 6858000"/>
              <a:gd name="connsiteX1" fmla="*/ 2814298 w 2814298"/>
              <a:gd name="connsiteY1" fmla="*/ 6858000 h 6858000"/>
              <a:gd name="connsiteX2" fmla="*/ 2814298 w 2814298"/>
              <a:gd name="connsiteY2" fmla="*/ 0 h 6858000"/>
              <a:gd name="connsiteX3" fmla="*/ 2290436 w 2814298"/>
              <a:gd name="connsiteY3" fmla="*/ 0 h 6858000"/>
            </a:gdLst>
            <a:ahLst/>
            <a:cxnLst>
              <a:cxn ang="0">
                <a:pos x="connsiteX0" y="connsiteY0"/>
              </a:cxn>
              <a:cxn ang="0">
                <a:pos x="connsiteX1" y="connsiteY1"/>
              </a:cxn>
              <a:cxn ang="0">
                <a:pos x="connsiteX2" y="connsiteY2"/>
              </a:cxn>
              <a:cxn ang="0">
                <a:pos x="connsiteX3" y="connsiteY3"/>
              </a:cxn>
            </a:cxnLst>
            <a:rect l="l" t="t" r="r" b="b"/>
            <a:pathLst>
              <a:path w="2814298" h="6858000">
                <a:moveTo>
                  <a:pt x="0" y="6858000"/>
                </a:moveTo>
                <a:lnTo>
                  <a:pt x="2814298" y="6858000"/>
                </a:lnTo>
                <a:lnTo>
                  <a:pt x="2814298" y="0"/>
                </a:lnTo>
                <a:lnTo>
                  <a:pt x="2290436"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p:cNvSpPr/>
          <p:nvPr userDrawn="1"/>
        </p:nvSpPr>
        <p:spPr>
          <a:xfrm rot="5400000" flipV="1">
            <a:off x="7922680" y="2588676"/>
            <a:ext cx="2137767" cy="6400882"/>
          </a:xfrm>
          <a:custGeom>
            <a:avLst/>
            <a:gdLst>
              <a:gd name="connsiteX0" fmla="*/ 0 w 1573014"/>
              <a:gd name="connsiteY0" fmla="*/ 4709905 h 4709905"/>
              <a:gd name="connsiteX1" fmla="*/ 1573014 w 1573014"/>
              <a:gd name="connsiteY1" fmla="*/ 4709905 h 4709905"/>
              <a:gd name="connsiteX2" fmla="*/ 1573014 w 1573014"/>
              <a:gd name="connsiteY2" fmla="*/ 0 h 4709905"/>
            </a:gdLst>
            <a:ahLst/>
            <a:cxnLst>
              <a:cxn ang="0">
                <a:pos x="connsiteX0" y="connsiteY0"/>
              </a:cxn>
              <a:cxn ang="0">
                <a:pos x="connsiteX1" y="connsiteY1"/>
              </a:cxn>
              <a:cxn ang="0">
                <a:pos x="connsiteX2" y="connsiteY2"/>
              </a:cxn>
            </a:cxnLst>
            <a:rect l="l" t="t" r="r" b="b"/>
            <a:pathLst>
              <a:path w="1573014" h="4709905">
                <a:moveTo>
                  <a:pt x="0" y="4709905"/>
                </a:moveTo>
                <a:lnTo>
                  <a:pt x="1573014" y="4709905"/>
                </a:lnTo>
                <a:lnTo>
                  <a:pt x="1573014"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276310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hasCustomPrompt="1"/>
          </p:nvPr>
        </p:nvSpPr>
        <p:spPr>
          <a:xfrm>
            <a:off x="839788" y="1681163"/>
            <a:ext cx="5157787" cy="823912"/>
          </a:xfrm>
        </p:spPr>
        <p:txBody>
          <a:bodyPr anchor="b">
            <a:normAutofit/>
          </a:bodyPr>
          <a:lstStyle>
            <a:lvl1pPr marL="0" indent="0">
              <a:buNone/>
              <a:defRPr sz="14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0" y="1681163"/>
            <a:ext cx="5183188" cy="823912"/>
          </a:xfrm>
        </p:spPr>
        <p:txBody>
          <a:bodyPr anchor="b">
            <a:normAutofit/>
          </a:bodyPr>
          <a:lstStyle>
            <a:lvl1pPr marL="0" indent="0">
              <a:buNone/>
              <a:defRPr sz="14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p:cNvSpPr>
            <a:spLocks noGrp="1"/>
          </p:cNvSpPr>
          <p:nvPr>
            <p:ph type="ftr" sz="quarter" idx="10"/>
          </p:nvPr>
        </p:nvSpPr>
        <p:spPr/>
        <p:txBody>
          <a:bodyPr/>
          <a:lstStyle/>
          <a:p>
            <a:r>
              <a:rPr lang="en-US"/>
              <a:t>Wharton Customer Analytics</a:t>
            </a:r>
            <a:endParaRPr lang="en-US" dirty="0"/>
          </a:p>
        </p:txBody>
      </p:sp>
      <p:sp>
        <p:nvSpPr>
          <p:cNvPr id="11" name="Slide Number Placeholder 10"/>
          <p:cNvSpPr>
            <a:spLocks noGrp="1"/>
          </p:cNvSpPr>
          <p:nvPr>
            <p:ph type="sldNum" sz="quarter" idx="11"/>
          </p:nvPr>
        </p:nvSpPr>
        <p:spPr/>
        <p:txBody>
          <a:bodyPr/>
          <a:lstStyle/>
          <a:p>
            <a:fld id="{DD253308-F9C5-4FCB-8415-6DEE77C16A35}" type="slidenum">
              <a:rPr lang="en-US" smtClean="0"/>
              <a:pPr/>
              <a:t>‹#›</a:t>
            </a:fld>
            <a:endParaRPr lang="en-US" dirty="0"/>
          </a:p>
        </p:txBody>
      </p:sp>
    </p:spTree>
    <p:extLst>
      <p:ext uri="{BB962C8B-B14F-4D97-AF65-F5344CB8AC3E}">
        <p14:creationId xmlns:p14="http://schemas.microsoft.com/office/powerpoint/2010/main" val="2663020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189470"/>
            <a:ext cx="3932237" cy="867930"/>
          </a:xfrm>
        </p:spPr>
        <p:txBody>
          <a:bodyPr anchor="b"/>
          <a:lstStyle>
            <a:lvl1pPr>
              <a:defRPr sz="28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2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8" name="Footer Placeholder 7"/>
          <p:cNvSpPr>
            <a:spLocks noGrp="1"/>
          </p:cNvSpPr>
          <p:nvPr>
            <p:ph type="ftr" sz="quarter" idx="10"/>
          </p:nvPr>
        </p:nvSpPr>
        <p:spPr/>
        <p:txBody>
          <a:bodyPr/>
          <a:lstStyle/>
          <a:p>
            <a:r>
              <a:rPr lang="en-US"/>
              <a:t>Wharton Customer Analytics</a:t>
            </a:r>
            <a:endParaRPr lang="en-US" dirty="0"/>
          </a:p>
        </p:txBody>
      </p:sp>
      <p:sp>
        <p:nvSpPr>
          <p:cNvPr id="9" name="Slide Number Placeholder 8"/>
          <p:cNvSpPr>
            <a:spLocks noGrp="1"/>
          </p:cNvSpPr>
          <p:nvPr>
            <p:ph type="sldNum" sz="quarter" idx="11"/>
          </p:nvPr>
        </p:nvSpPr>
        <p:spPr/>
        <p:txBody>
          <a:bodyPr/>
          <a:lstStyle/>
          <a:p>
            <a:fld id="{DD253308-F9C5-4FCB-8415-6DEE77C16A35}" type="slidenum">
              <a:rPr lang="en-US" smtClean="0"/>
              <a:pPr/>
              <a:t>‹#›</a:t>
            </a:fld>
            <a:endParaRPr lang="en-US" dirty="0"/>
          </a:p>
        </p:txBody>
      </p:sp>
    </p:spTree>
    <p:extLst>
      <p:ext uri="{BB962C8B-B14F-4D97-AF65-F5344CB8AC3E}">
        <p14:creationId xmlns:p14="http://schemas.microsoft.com/office/powerpoint/2010/main" val="4059824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Footer Placeholder 5"/>
          <p:cNvSpPr>
            <a:spLocks noGrp="1"/>
          </p:cNvSpPr>
          <p:nvPr>
            <p:ph type="ftr" sz="quarter" idx="10"/>
          </p:nvPr>
        </p:nvSpPr>
        <p:spPr/>
        <p:txBody>
          <a:bodyPr/>
          <a:lstStyle/>
          <a:p>
            <a:r>
              <a:rPr lang="en-US"/>
              <a:t>Wharton Customer Analytics</a:t>
            </a:r>
            <a:endParaRPr lang="en-US" dirty="0"/>
          </a:p>
        </p:txBody>
      </p:sp>
      <p:sp>
        <p:nvSpPr>
          <p:cNvPr id="7" name="Slide Number Placeholder 6"/>
          <p:cNvSpPr>
            <a:spLocks noGrp="1"/>
          </p:cNvSpPr>
          <p:nvPr>
            <p:ph type="sldNum" sz="quarter" idx="11"/>
          </p:nvPr>
        </p:nvSpPr>
        <p:spPr/>
        <p:txBody>
          <a:bodyPr/>
          <a:lstStyle/>
          <a:p>
            <a:fld id="{DD253308-F9C5-4FCB-8415-6DEE77C16A35}" type="slidenum">
              <a:rPr lang="en-US" smtClean="0"/>
              <a:pPr/>
              <a:t>‹#›</a:t>
            </a:fld>
            <a:endParaRPr lang="en-US" dirty="0"/>
          </a:p>
        </p:txBody>
      </p:sp>
    </p:spTree>
    <p:extLst>
      <p:ext uri="{BB962C8B-B14F-4D97-AF65-F5344CB8AC3E}">
        <p14:creationId xmlns:p14="http://schemas.microsoft.com/office/powerpoint/2010/main" val="4290317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0"/>
          </p:nvPr>
        </p:nvSpPr>
        <p:spPr/>
        <p:txBody>
          <a:bodyPr/>
          <a:lstStyle/>
          <a:p>
            <a:r>
              <a:rPr lang="en-US"/>
              <a:t>Wharton Customer Analytics</a:t>
            </a:r>
            <a:endParaRPr lang="en-US" dirty="0"/>
          </a:p>
        </p:txBody>
      </p:sp>
      <p:sp>
        <p:nvSpPr>
          <p:cNvPr id="8" name="Slide Number Placeholder 7"/>
          <p:cNvSpPr>
            <a:spLocks noGrp="1"/>
          </p:cNvSpPr>
          <p:nvPr>
            <p:ph type="sldNum" sz="quarter" idx="11"/>
          </p:nvPr>
        </p:nvSpPr>
        <p:spPr/>
        <p:txBody>
          <a:bodyPr/>
          <a:lstStyle/>
          <a:p>
            <a:fld id="{DD253308-F9C5-4FCB-8415-6DEE77C16A35}" type="slidenum">
              <a:rPr lang="en-US" smtClean="0"/>
              <a:pPr/>
              <a:t>‹#›</a:t>
            </a:fld>
            <a:endParaRPr lang="en-US" dirty="0"/>
          </a:p>
        </p:txBody>
      </p:sp>
    </p:spTree>
    <p:extLst>
      <p:ext uri="{BB962C8B-B14F-4D97-AF65-F5344CB8AC3E}">
        <p14:creationId xmlns:p14="http://schemas.microsoft.com/office/powerpoint/2010/main" val="1969943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Image with Text">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Wharton Customer Analytics</a:t>
            </a:r>
            <a:endParaRPr lang="en-US" dirty="0"/>
          </a:p>
        </p:txBody>
      </p:sp>
      <p:sp>
        <p:nvSpPr>
          <p:cNvPr id="6" name="Slide Number Placeholder 5"/>
          <p:cNvSpPr>
            <a:spLocks noGrp="1"/>
          </p:cNvSpPr>
          <p:nvPr>
            <p:ph type="sldNum" sz="quarter" idx="11"/>
          </p:nvPr>
        </p:nvSpPr>
        <p:spPr/>
        <p:txBody>
          <a:bodyPr/>
          <a:lstStyle/>
          <a:p>
            <a:fld id="{DD253308-F9C5-4FCB-8415-6DEE77C16A35}" type="slidenum">
              <a:rPr lang="en-US" smtClean="0"/>
              <a:pPr/>
              <a:t>‹#›</a:t>
            </a:fld>
            <a:endParaRPr lang="en-US" dirty="0"/>
          </a:p>
        </p:txBody>
      </p:sp>
      <p:sp>
        <p:nvSpPr>
          <p:cNvPr id="3" name="Picture Placeholder 2"/>
          <p:cNvSpPr>
            <a:spLocks noGrp="1"/>
          </p:cNvSpPr>
          <p:nvPr>
            <p:ph type="pic" sz="quarter" idx="12" hasCustomPrompt="1"/>
          </p:nvPr>
        </p:nvSpPr>
        <p:spPr>
          <a:xfrm>
            <a:off x="0" y="0"/>
            <a:ext cx="12192000" cy="6858000"/>
          </a:xfrm>
        </p:spPr>
        <p:txBody>
          <a:bodyPr/>
          <a:lstStyle>
            <a:lvl1pPr>
              <a:defRPr baseline="0"/>
            </a:lvl1pPr>
          </a:lstStyle>
          <a:p>
            <a:r>
              <a:rPr lang="en-US" dirty="0"/>
              <a:t>Click Icon to Add Picture</a:t>
            </a:r>
          </a:p>
        </p:txBody>
      </p:sp>
      <p:sp>
        <p:nvSpPr>
          <p:cNvPr id="7" name="Text Placeholder 3"/>
          <p:cNvSpPr>
            <a:spLocks noGrp="1"/>
          </p:cNvSpPr>
          <p:nvPr>
            <p:ph type="body" sz="half" idx="2"/>
          </p:nvPr>
        </p:nvSpPr>
        <p:spPr>
          <a:xfrm>
            <a:off x="629841" y="2057400"/>
            <a:ext cx="2949178" cy="3811588"/>
          </a:xfrm>
          <a:solidFill>
            <a:schemeClr val="accent1">
              <a:alpha val="85000"/>
            </a:schemeClr>
          </a:solidFill>
        </p:spPr>
        <p:txBody>
          <a:bodyPr lIns="274320" tIns="274320" rIns="274320" bIns="274320"/>
          <a:lstStyle>
            <a:lvl1pPr marL="0" indent="0">
              <a:buNone/>
              <a:defRPr sz="1400" b="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413731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503504"/>
            <a:ext cx="12192000" cy="38473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002C77"/>
              </a:solidFill>
            </a:endParaRPr>
          </a:p>
        </p:txBody>
      </p:sp>
      <p:sp>
        <p:nvSpPr>
          <p:cNvPr id="10" name="Freeform 9"/>
          <p:cNvSpPr/>
          <p:nvPr userDrawn="1"/>
        </p:nvSpPr>
        <p:spPr>
          <a:xfrm>
            <a:off x="0" y="6503504"/>
            <a:ext cx="1600200" cy="384735"/>
          </a:xfrm>
          <a:custGeom>
            <a:avLst/>
            <a:gdLst>
              <a:gd name="connsiteX0" fmla="*/ 0 w 1600200"/>
              <a:gd name="connsiteY0" fmla="*/ 0 h 384735"/>
              <a:gd name="connsiteX1" fmla="*/ 1472137 w 1600200"/>
              <a:gd name="connsiteY1" fmla="*/ 0 h 384735"/>
              <a:gd name="connsiteX2" fmla="*/ 1600200 w 1600200"/>
              <a:gd name="connsiteY2" fmla="*/ 384735 h 384735"/>
              <a:gd name="connsiteX3" fmla="*/ 0 w 1600200"/>
              <a:gd name="connsiteY3" fmla="*/ 384735 h 384735"/>
            </a:gdLst>
            <a:ahLst/>
            <a:cxnLst>
              <a:cxn ang="0">
                <a:pos x="connsiteX0" y="connsiteY0"/>
              </a:cxn>
              <a:cxn ang="0">
                <a:pos x="connsiteX1" y="connsiteY1"/>
              </a:cxn>
              <a:cxn ang="0">
                <a:pos x="connsiteX2" y="connsiteY2"/>
              </a:cxn>
              <a:cxn ang="0">
                <a:pos x="connsiteX3" y="connsiteY3"/>
              </a:cxn>
            </a:cxnLst>
            <a:rect l="l" t="t" r="r" b="b"/>
            <a:pathLst>
              <a:path w="1600200" h="384735">
                <a:moveTo>
                  <a:pt x="0" y="0"/>
                </a:moveTo>
                <a:lnTo>
                  <a:pt x="1472137" y="0"/>
                </a:lnTo>
                <a:lnTo>
                  <a:pt x="1600200" y="384735"/>
                </a:lnTo>
                <a:lnTo>
                  <a:pt x="0" y="384735"/>
                </a:ln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pic>
        <p:nvPicPr>
          <p:cNvPr id="9" name="Picture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52400" y="6591695"/>
            <a:ext cx="914400" cy="174478"/>
          </a:xfrm>
          <a:prstGeom prst="rect">
            <a:avLst/>
          </a:prstGeom>
        </p:spPr>
      </p:pic>
      <p:sp>
        <p:nvSpPr>
          <p:cNvPr id="2" name="Title Placeholder 1"/>
          <p:cNvSpPr>
            <a:spLocks noGrp="1"/>
          </p:cNvSpPr>
          <p:nvPr>
            <p:ph type="title"/>
          </p:nvPr>
        </p:nvSpPr>
        <p:spPr>
          <a:xfrm>
            <a:off x="838200" y="365125"/>
            <a:ext cx="10515600" cy="480131"/>
          </a:xfrm>
          <a:prstGeom prst="rect">
            <a:avLst/>
          </a:prstGeom>
        </p:spPr>
        <p:txBody>
          <a:bodyPr vert="horz" lIns="0" tIns="45720" rIns="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838200" y="1310108"/>
            <a:ext cx="10515600" cy="4351338"/>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7928904" y="6513308"/>
            <a:ext cx="4114800" cy="365125"/>
          </a:xfrm>
          <a:prstGeom prst="rect">
            <a:avLst/>
          </a:prstGeom>
        </p:spPr>
        <p:txBody>
          <a:bodyPr vert="horz" lIns="91440" tIns="45720" rIns="91440" bIns="45720" rtlCol="0" anchor="ctr"/>
          <a:lstStyle>
            <a:lvl1pPr algn="r">
              <a:defRPr sz="1000">
                <a:solidFill>
                  <a:srgbClr val="AFAFAF"/>
                </a:solidFill>
              </a:defRPr>
            </a:lvl1pPr>
          </a:lstStyle>
          <a:p>
            <a:r>
              <a:rPr lang="en-US"/>
              <a:t>Wharton Customer Analytics</a:t>
            </a:r>
            <a:endParaRPr lang="en-US" dirty="0"/>
          </a:p>
        </p:txBody>
      </p:sp>
      <p:sp>
        <p:nvSpPr>
          <p:cNvPr id="6" name="Slide Number Placeholder 5"/>
          <p:cNvSpPr>
            <a:spLocks noGrp="1"/>
          </p:cNvSpPr>
          <p:nvPr>
            <p:ph type="sldNum" sz="quarter" idx="4"/>
          </p:nvPr>
        </p:nvSpPr>
        <p:spPr>
          <a:xfrm>
            <a:off x="9300504" y="6126298"/>
            <a:ext cx="2743200" cy="365125"/>
          </a:xfrm>
          <a:prstGeom prst="rect">
            <a:avLst/>
          </a:prstGeom>
        </p:spPr>
        <p:txBody>
          <a:bodyPr vert="horz" lIns="91440" tIns="45720" rIns="91440" bIns="45720" rtlCol="0" anchor="ctr"/>
          <a:lstStyle>
            <a:lvl1pPr algn="r">
              <a:defRPr sz="1000" b="1">
                <a:solidFill>
                  <a:srgbClr val="AFAFAF"/>
                </a:solidFill>
              </a:defRPr>
            </a:lvl1pPr>
          </a:lstStyle>
          <a:p>
            <a:fld id="{DD253308-F9C5-4FCB-8415-6DEE77C16A35}" type="slidenum">
              <a:rPr lang="en-US" smtClean="0"/>
              <a:pPr/>
              <a:t>‹#›</a:t>
            </a:fld>
            <a:endParaRPr lang="en-US" dirty="0"/>
          </a:p>
        </p:txBody>
      </p:sp>
    </p:spTree>
    <p:extLst>
      <p:ext uri="{BB962C8B-B14F-4D97-AF65-F5344CB8AC3E}">
        <p14:creationId xmlns:p14="http://schemas.microsoft.com/office/powerpoint/2010/main" val="3253037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3" r:id="rId5"/>
    <p:sldLayoutId id="2147483656" r:id="rId6"/>
    <p:sldLayoutId id="2147483654" r:id="rId7"/>
    <p:sldLayoutId id="2147483662" r:id="rId8"/>
    <p:sldLayoutId id="2147483663" r:id="rId9"/>
    <p:sldLayoutId id="2147483655" r:id="rId10"/>
    <p:sldLayoutId id="2147483659" r:id="rId11"/>
    <p:sldLayoutId id="2147483661" r:id="rId12"/>
    <p:sldLayoutId id="2147483664" r:id="rId13"/>
    <p:sldLayoutId id="2147483665" r:id="rId14"/>
  </p:sldLayoutIdLst>
  <p:hf hdr="0" dt="0"/>
  <p:txStyles>
    <p:titleStyle>
      <a:lvl1pPr algn="l" defTabSz="914400" rtl="0" eaLnBrk="1" latinLnBrk="0" hangingPunct="1">
        <a:lnSpc>
          <a:spcPct val="90000"/>
        </a:lnSpc>
        <a:spcBef>
          <a:spcPct val="0"/>
        </a:spcBef>
        <a:buNone/>
        <a:defRPr sz="2800" kern="1200">
          <a:solidFill>
            <a:srgbClr val="C5093B"/>
          </a:solidFill>
          <a:latin typeface="+mj-lt"/>
          <a:ea typeface="+mj-ea"/>
          <a:cs typeface="+mj-cs"/>
        </a:defRPr>
      </a:lvl1pPr>
    </p:titleStyle>
    <p:bodyStyle>
      <a:lvl1pPr marL="0" indent="0" algn="l" defTabSz="914400" rtl="0" eaLnBrk="1" latinLnBrk="0" hangingPunct="1">
        <a:lnSpc>
          <a:spcPct val="113000"/>
        </a:lnSpc>
        <a:spcBef>
          <a:spcPts val="800"/>
        </a:spcBef>
        <a:spcAft>
          <a:spcPts val="200"/>
        </a:spcAft>
        <a:buFont typeface="Arial" panose="020B0604020202020204" pitchFamily="34" charset="0"/>
        <a:buNone/>
        <a:defRPr sz="2200" kern="1200">
          <a:solidFill>
            <a:schemeClr val="tx2"/>
          </a:solidFill>
          <a:latin typeface="+mn-lt"/>
          <a:ea typeface="+mn-ea"/>
          <a:cs typeface="+mn-cs"/>
        </a:defRPr>
      </a:lvl1pPr>
      <a:lvl2pPr marL="457200" indent="0" algn="l" defTabSz="914400" rtl="0" eaLnBrk="1" latinLnBrk="0" hangingPunct="1">
        <a:lnSpc>
          <a:spcPct val="113000"/>
        </a:lnSpc>
        <a:spcBef>
          <a:spcPts val="800"/>
        </a:spcBef>
        <a:spcAft>
          <a:spcPts val="200"/>
        </a:spcAft>
        <a:buFont typeface="Arial" panose="020B0604020202020204" pitchFamily="34" charset="0"/>
        <a:buNone/>
        <a:defRPr sz="1600" kern="1200">
          <a:solidFill>
            <a:schemeClr val="tx2"/>
          </a:solidFill>
          <a:latin typeface="+mn-lt"/>
          <a:ea typeface="+mn-ea"/>
          <a:cs typeface="+mn-cs"/>
        </a:defRPr>
      </a:lvl2pPr>
      <a:lvl3pPr marL="914400" indent="0" algn="l" defTabSz="914400" rtl="0" eaLnBrk="1" latinLnBrk="0" hangingPunct="1">
        <a:lnSpc>
          <a:spcPct val="113000"/>
        </a:lnSpc>
        <a:spcBef>
          <a:spcPts val="800"/>
        </a:spcBef>
        <a:spcAft>
          <a:spcPts val="200"/>
        </a:spcAft>
        <a:buFont typeface="Arial" panose="020B0604020202020204" pitchFamily="34" charset="0"/>
        <a:buNone/>
        <a:defRPr sz="1600" kern="1200">
          <a:solidFill>
            <a:schemeClr val="tx2"/>
          </a:solidFill>
          <a:latin typeface="+mn-lt"/>
          <a:ea typeface="+mn-ea"/>
          <a:cs typeface="+mn-cs"/>
        </a:defRPr>
      </a:lvl3pPr>
      <a:lvl4pPr marL="1371600" indent="0" algn="l" defTabSz="914400" rtl="0" eaLnBrk="1" latinLnBrk="0" hangingPunct="1">
        <a:lnSpc>
          <a:spcPct val="113000"/>
        </a:lnSpc>
        <a:spcBef>
          <a:spcPts val="800"/>
        </a:spcBef>
        <a:spcAft>
          <a:spcPts val="200"/>
        </a:spcAft>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113000"/>
        </a:lnSpc>
        <a:spcBef>
          <a:spcPts val="800"/>
        </a:spcBef>
        <a:spcAft>
          <a:spcPts val="200"/>
        </a:spcAft>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bluejeans.com/s/OVGy7/"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5590" y="352540"/>
            <a:ext cx="3624550" cy="1063558"/>
          </a:xfrm>
          <a:prstGeom prst="rect">
            <a:avLst/>
          </a:prstGeom>
          <a:solidFill>
            <a:schemeClr val="accent1"/>
          </a:solidFill>
        </p:spPr>
        <p:txBody>
          <a:bodyPr wrap="square" rtlCol="0">
            <a:spAutoFit/>
          </a:bodyPr>
          <a:lstStyle/>
          <a:p>
            <a:endParaRPr lang="en-US" dirty="0"/>
          </a:p>
        </p:txBody>
      </p:sp>
      <p:sp>
        <p:nvSpPr>
          <p:cNvPr id="7" name="Title 1">
            <a:extLst>
              <a:ext uri="{FF2B5EF4-FFF2-40B4-BE49-F238E27FC236}">
                <a16:creationId xmlns:a16="http://schemas.microsoft.com/office/drawing/2014/main" id="{56172F3D-7E26-41CF-92E9-2C7AE3EB1A03}"/>
              </a:ext>
            </a:extLst>
          </p:cNvPr>
          <p:cNvSpPr>
            <a:spLocks noGrp="1"/>
          </p:cNvSpPr>
          <p:nvPr>
            <p:ph type="ctrTitle"/>
          </p:nvPr>
        </p:nvSpPr>
        <p:spPr/>
        <p:txBody>
          <a:bodyPr/>
          <a:lstStyle/>
          <a:p>
            <a:r>
              <a:rPr lang="en-US" sz="4800" dirty="0">
                <a:cs typeface="Whitney Book" pitchFamily="50" charset="0"/>
              </a:rPr>
              <a:t>WCA &amp; Electronic Arts </a:t>
            </a:r>
            <a:r>
              <a:rPr lang="en-US" sz="4800" dirty="0" err="1">
                <a:cs typeface="Whitney Book" pitchFamily="50" charset="0"/>
              </a:rPr>
              <a:t>Datathon</a:t>
            </a:r>
            <a:endParaRPr lang="en-US" sz="4400" dirty="0">
              <a:cs typeface="Whitney Book" pitchFamily="50" charset="0"/>
            </a:endParaRPr>
          </a:p>
        </p:txBody>
      </p:sp>
      <p:sp>
        <p:nvSpPr>
          <p:cNvPr id="2" name="Subtitle 1">
            <a:extLst>
              <a:ext uri="{FF2B5EF4-FFF2-40B4-BE49-F238E27FC236}">
                <a16:creationId xmlns:a16="http://schemas.microsoft.com/office/drawing/2014/main" id="{63F768E0-3D71-4A65-9A4B-851F2E72DCB5}"/>
              </a:ext>
            </a:extLst>
          </p:cNvPr>
          <p:cNvSpPr>
            <a:spLocks noGrp="1"/>
          </p:cNvSpPr>
          <p:nvPr>
            <p:ph type="subTitle" idx="1"/>
          </p:nvPr>
        </p:nvSpPr>
        <p:spPr>
          <a:xfrm>
            <a:off x="575672" y="4550000"/>
            <a:ext cx="9144000" cy="507383"/>
          </a:xfrm>
        </p:spPr>
        <p:txBody>
          <a:bodyPr/>
          <a:lstStyle/>
          <a:p>
            <a:r>
              <a:rPr lang="en-US" dirty="0"/>
              <a:t>Webinar Kickoff Call</a:t>
            </a:r>
          </a:p>
        </p:txBody>
      </p:sp>
      <p:sp>
        <p:nvSpPr>
          <p:cNvPr id="12" name="Text Placeholder 5">
            <a:extLst>
              <a:ext uri="{FF2B5EF4-FFF2-40B4-BE49-F238E27FC236}">
                <a16:creationId xmlns:a16="http://schemas.microsoft.com/office/drawing/2014/main" id="{2CBE5C81-AD9C-4B73-854E-E83243315B27}"/>
              </a:ext>
            </a:extLst>
          </p:cNvPr>
          <p:cNvSpPr>
            <a:spLocks noGrp="1"/>
          </p:cNvSpPr>
          <p:nvPr>
            <p:ph type="body" sz="quarter" idx="12"/>
          </p:nvPr>
        </p:nvSpPr>
        <p:spPr>
          <a:xfrm>
            <a:off x="575672" y="5337129"/>
            <a:ext cx="9144000" cy="624851"/>
          </a:xfrm>
        </p:spPr>
        <p:txBody>
          <a:bodyPr/>
          <a:lstStyle/>
          <a:p>
            <a:r>
              <a:rPr lang="en-US" sz="3200" dirty="0"/>
              <a:t>February 24, 2020</a:t>
            </a:r>
          </a:p>
        </p:txBody>
      </p:sp>
      <p:pic>
        <p:nvPicPr>
          <p:cNvPr id="3" name="Picture 2">
            <a:extLst>
              <a:ext uri="{FF2B5EF4-FFF2-40B4-BE49-F238E27FC236}">
                <a16:creationId xmlns:a16="http://schemas.microsoft.com/office/drawing/2014/main" id="{55C5EE9C-D905-4431-89DB-8C0CEFC4C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591" y="262659"/>
            <a:ext cx="5771666" cy="544737"/>
          </a:xfrm>
          <a:prstGeom prst="rect">
            <a:avLst/>
          </a:prstGeom>
        </p:spPr>
      </p:pic>
      <p:pic>
        <p:nvPicPr>
          <p:cNvPr id="1026" name="Picture 2" descr="Image result for electronic arts logo">
            <a:extLst>
              <a:ext uri="{FF2B5EF4-FFF2-40B4-BE49-F238E27FC236}">
                <a16:creationId xmlns:a16="http://schemas.microsoft.com/office/drawing/2014/main" id="{BBFB0847-98BC-41AF-B89D-AF496A5B66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9259" y="262659"/>
            <a:ext cx="2432511" cy="2432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973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1192E-1514-4485-AA91-5F49B5D5A768}"/>
              </a:ext>
            </a:extLst>
          </p:cNvPr>
          <p:cNvSpPr>
            <a:spLocks noGrp="1"/>
          </p:cNvSpPr>
          <p:nvPr>
            <p:ph type="title"/>
          </p:nvPr>
        </p:nvSpPr>
        <p:spPr>
          <a:xfrm>
            <a:off x="290145" y="323510"/>
            <a:ext cx="10515600" cy="480131"/>
          </a:xfrm>
        </p:spPr>
        <p:txBody>
          <a:bodyPr/>
          <a:lstStyle/>
          <a:p>
            <a:r>
              <a:rPr lang="en-US" dirty="0"/>
              <a:t>Data Tables	</a:t>
            </a:r>
          </a:p>
        </p:txBody>
      </p:sp>
      <p:sp>
        <p:nvSpPr>
          <p:cNvPr id="3" name="Content Placeholder 2">
            <a:extLst>
              <a:ext uri="{FF2B5EF4-FFF2-40B4-BE49-F238E27FC236}">
                <a16:creationId xmlns:a16="http://schemas.microsoft.com/office/drawing/2014/main" id="{318BAE9F-61D5-4F2B-BC79-28BD662C4322}"/>
              </a:ext>
            </a:extLst>
          </p:cNvPr>
          <p:cNvSpPr>
            <a:spLocks noGrp="1"/>
          </p:cNvSpPr>
          <p:nvPr>
            <p:ph idx="1"/>
          </p:nvPr>
        </p:nvSpPr>
        <p:spPr>
          <a:xfrm>
            <a:off x="290145" y="966677"/>
            <a:ext cx="11570677" cy="5524745"/>
          </a:xfrm>
        </p:spPr>
        <p:txBody>
          <a:bodyPr>
            <a:normAutofit lnSpcReduction="10000"/>
          </a:bodyPr>
          <a:lstStyle/>
          <a:p>
            <a:pPr marL="342900" lvl="0" indent="-342900">
              <a:buFont typeface="Arial" panose="020B0604020202020204" pitchFamily="34" charset="0"/>
              <a:buChar char="•"/>
            </a:pPr>
            <a:r>
              <a:rPr lang="en-US" dirty="0"/>
              <a:t>Game Entitlements</a:t>
            </a:r>
          </a:p>
          <a:p>
            <a:pPr marL="800100" lvl="1" indent="-342900">
              <a:buFont typeface="Arial" panose="020B0604020202020204" pitchFamily="34" charset="0"/>
              <a:buChar char="•"/>
            </a:pPr>
            <a:r>
              <a:rPr lang="en-US" b="1" dirty="0">
                <a:solidFill>
                  <a:schemeClr val="accent4"/>
                </a:solidFill>
              </a:rPr>
              <a:t>data_entitlements.csv: </a:t>
            </a:r>
            <a:r>
              <a:rPr lang="en-US" dirty="0"/>
              <a:t>This is the first time a user opened a game. Users can purchase a game, but they wont be entitled until they actually install and open the game, which is recorded here. This includes games that users have purchased as well as games they have access through their Origin Access subscription. This also includes games they have on other platforms such as XBOX and </a:t>
            </a:r>
            <a:r>
              <a:rPr lang="en-US" dirty="0" err="1"/>
              <a:t>Playstation</a:t>
            </a:r>
            <a:endParaRPr lang="en-US" dirty="0"/>
          </a:p>
          <a:p>
            <a:pPr marL="342900" lvl="0" indent="-342900">
              <a:buFont typeface="Arial" panose="020B0604020202020204" pitchFamily="34" charset="0"/>
              <a:buChar char="•"/>
            </a:pPr>
            <a:r>
              <a:rPr lang="en-US" dirty="0"/>
              <a:t>Game Launches</a:t>
            </a:r>
          </a:p>
          <a:p>
            <a:pPr marL="800100" lvl="1" indent="-342900">
              <a:buFont typeface="Arial" panose="020B0604020202020204" pitchFamily="34" charset="0"/>
              <a:buChar char="•"/>
            </a:pPr>
            <a:r>
              <a:rPr lang="en-US" b="1" dirty="0">
                <a:solidFill>
                  <a:schemeClr val="accent4"/>
                </a:solidFill>
              </a:rPr>
              <a:t>data_game_launch.csv</a:t>
            </a:r>
            <a:r>
              <a:rPr lang="en-US" b="1" dirty="0"/>
              <a:t>: </a:t>
            </a:r>
            <a:r>
              <a:rPr lang="en-US" dirty="0"/>
              <a:t>This is a new hook to capture game start and stop from the timestamp level. It starts at 2018-02 until current. It records where the game was launched from the Origin client or the game’s .exe executable directly. It also records a </a:t>
            </a:r>
            <a:r>
              <a:rPr lang="en-US" dirty="0" err="1"/>
              <a:t>session_id</a:t>
            </a:r>
            <a:r>
              <a:rPr lang="en-US" dirty="0"/>
              <a:t> which means when a user logged into Origin and played a string of games in sequence will all have the same </a:t>
            </a:r>
            <a:r>
              <a:rPr lang="en-US" dirty="0" err="1"/>
              <a:t>session_id</a:t>
            </a:r>
            <a:r>
              <a:rPr lang="en-US" dirty="0"/>
              <a:t> until they log off of Origin. The difference between this and the data_session.csv is that whereas data_session.csv is only Origin Access games, this is all games.</a:t>
            </a:r>
          </a:p>
          <a:p>
            <a:pPr marL="342900" lvl="0" indent="-342900">
              <a:buFont typeface="Arial" panose="020B0604020202020204" pitchFamily="34" charset="0"/>
              <a:buChar char="•"/>
            </a:pPr>
            <a:r>
              <a:rPr lang="en-US" dirty="0"/>
              <a:t>Game Sessions</a:t>
            </a:r>
          </a:p>
          <a:p>
            <a:pPr marL="800100" lvl="1" indent="-342900">
              <a:buFont typeface="Arial" panose="020B0604020202020204" pitchFamily="34" charset="0"/>
              <a:buChar char="•"/>
            </a:pPr>
            <a:r>
              <a:rPr lang="en-US" sz="1800" b="1" dirty="0">
                <a:solidFill>
                  <a:schemeClr val="accent4"/>
                </a:solidFill>
              </a:rPr>
              <a:t>data_session.csv: </a:t>
            </a:r>
            <a:r>
              <a:rPr lang="en-US" sz="1800" dirty="0"/>
              <a:t>This is the daily user sessions for a game within the Origin Access game vault only. Every time a user plays a game within their subscription period and it is an Origin Access vault game, it will generate a record for that day. If a user plays the same game over multiple days, it will create multiple records for each day and </a:t>
            </a:r>
            <a:r>
              <a:rPr lang="en-US" sz="1800" dirty="0" err="1"/>
              <a:t>game.Game</a:t>
            </a:r>
            <a:r>
              <a:rPr lang="en-US" sz="1800" dirty="0"/>
              <a:t> Entitlements</a:t>
            </a:r>
          </a:p>
          <a:p>
            <a:endParaRPr lang="en-US" dirty="0"/>
          </a:p>
        </p:txBody>
      </p:sp>
      <p:sp>
        <p:nvSpPr>
          <p:cNvPr id="4" name="Footer Placeholder 3">
            <a:extLst>
              <a:ext uri="{FF2B5EF4-FFF2-40B4-BE49-F238E27FC236}">
                <a16:creationId xmlns:a16="http://schemas.microsoft.com/office/drawing/2014/main" id="{909B9F3C-7F2B-415B-90FA-8F82D3FE5F9E}"/>
              </a:ext>
            </a:extLst>
          </p:cNvPr>
          <p:cNvSpPr>
            <a:spLocks noGrp="1"/>
          </p:cNvSpPr>
          <p:nvPr>
            <p:ph type="ftr" sz="quarter" idx="10"/>
          </p:nvPr>
        </p:nvSpPr>
        <p:spPr/>
        <p:txBody>
          <a:bodyPr/>
          <a:lstStyle/>
          <a:p>
            <a:r>
              <a:rPr lang="en-US"/>
              <a:t>Wharton Customer Analytics</a:t>
            </a:r>
            <a:endParaRPr lang="en-US" dirty="0"/>
          </a:p>
        </p:txBody>
      </p:sp>
      <p:sp>
        <p:nvSpPr>
          <p:cNvPr id="5" name="Slide Number Placeholder 4">
            <a:extLst>
              <a:ext uri="{FF2B5EF4-FFF2-40B4-BE49-F238E27FC236}">
                <a16:creationId xmlns:a16="http://schemas.microsoft.com/office/drawing/2014/main" id="{B6FA05C8-8375-4BC7-837C-990BDB43D33E}"/>
              </a:ext>
            </a:extLst>
          </p:cNvPr>
          <p:cNvSpPr>
            <a:spLocks noGrp="1"/>
          </p:cNvSpPr>
          <p:nvPr>
            <p:ph type="sldNum" sz="quarter" idx="11"/>
          </p:nvPr>
        </p:nvSpPr>
        <p:spPr/>
        <p:txBody>
          <a:bodyPr/>
          <a:lstStyle/>
          <a:p>
            <a:fld id="{DD253308-F9C5-4FCB-8415-6DEE77C16A35}" type="slidenum">
              <a:rPr lang="en-US" smtClean="0"/>
              <a:pPr/>
              <a:t>10</a:t>
            </a:fld>
            <a:endParaRPr lang="en-US" dirty="0"/>
          </a:p>
        </p:txBody>
      </p:sp>
    </p:spTree>
    <p:extLst>
      <p:ext uri="{BB962C8B-B14F-4D97-AF65-F5344CB8AC3E}">
        <p14:creationId xmlns:p14="http://schemas.microsoft.com/office/powerpoint/2010/main" val="4263494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9DFBD5-117F-4C9A-A68C-C76E6F98F012}"/>
              </a:ext>
            </a:extLst>
          </p:cNvPr>
          <p:cNvPicPr>
            <a:picLocks noChangeAspect="1"/>
          </p:cNvPicPr>
          <p:nvPr/>
        </p:nvPicPr>
        <p:blipFill>
          <a:blip r:embed="rId3"/>
          <a:stretch>
            <a:fillRect/>
          </a:stretch>
        </p:blipFill>
        <p:spPr>
          <a:xfrm>
            <a:off x="1339599" y="2600044"/>
            <a:ext cx="9258161" cy="3830578"/>
          </a:xfrm>
          <a:prstGeom prst="rect">
            <a:avLst/>
          </a:prstGeom>
        </p:spPr>
      </p:pic>
      <p:sp>
        <p:nvSpPr>
          <p:cNvPr id="25602" name="Title 1"/>
          <p:cNvSpPr>
            <a:spLocks noGrp="1"/>
          </p:cNvSpPr>
          <p:nvPr>
            <p:ph type="title"/>
          </p:nvPr>
        </p:nvSpPr>
        <p:spPr>
          <a:xfrm>
            <a:off x="350521" y="304103"/>
            <a:ext cx="8382000" cy="480131"/>
          </a:xfrm>
        </p:spPr>
        <p:txBody>
          <a:bodyPr/>
          <a:lstStyle/>
          <a:p>
            <a:pPr eaLnBrk="1" hangingPunct="1"/>
            <a:r>
              <a:rPr lang="en-US" altLang="en-US" dirty="0">
                <a:solidFill>
                  <a:srgbClr val="B1002B"/>
                </a:solidFill>
                <a:latin typeface="+mn-lt"/>
                <a:cs typeface="Whitney Book" pitchFamily="50" charset="0"/>
              </a:rPr>
              <a:t>How to Access the Data</a:t>
            </a:r>
          </a:p>
        </p:txBody>
      </p:sp>
      <p:sp>
        <p:nvSpPr>
          <p:cNvPr id="25603" name="Content Placeholder 2"/>
          <p:cNvSpPr>
            <a:spLocks noGrp="1"/>
          </p:cNvSpPr>
          <p:nvPr>
            <p:ph idx="1"/>
          </p:nvPr>
        </p:nvSpPr>
        <p:spPr>
          <a:xfrm>
            <a:off x="1594240" y="990619"/>
            <a:ext cx="7848600" cy="4419600"/>
          </a:xfrm>
        </p:spPr>
        <p:txBody>
          <a:bodyPr>
            <a:normAutofit/>
          </a:bodyPr>
          <a:lstStyle/>
          <a:p>
            <a:pPr marL="342900" indent="-342900">
              <a:buFont typeface="Arial" panose="020B0604020202020204" pitchFamily="34" charset="0"/>
              <a:buChar char="•"/>
            </a:pPr>
            <a:r>
              <a:rPr lang="en-US" dirty="0">
                <a:solidFill>
                  <a:schemeClr val="accent1"/>
                </a:solidFill>
              </a:rPr>
              <a:t>You have been added to the "WCA Student </a:t>
            </a:r>
            <a:r>
              <a:rPr lang="en-US" dirty="0" err="1">
                <a:solidFill>
                  <a:schemeClr val="accent1"/>
                </a:solidFill>
              </a:rPr>
              <a:t>Datathon</a:t>
            </a:r>
            <a:r>
              <a:rPr lang="en-US" dirty="0">
                <a:solidFill>
                  <a:schemeClr val="accent1"/>
                </a:solidFill>
              </a:rPr>
              <a:t>” course on Canvas</a:t>
            </a:r>
          </a:p>
          <a:p>
            <a:pPr marL="342900" indent="-342900">
              <a:buFont typeface="Arial" panose="020B0604020202020204" pitchFamily="34" charset="0"/>
              <a:buChar char="•"/>
            </a:pPr>
            <a:r>
              <a:rPr lang="en-US" dirty="0">
                <a:solidFill>
                  <a:schemeClr val="accent1"/>
                </a:solidFill>
              </a:rPr>
              <a:t>To access the data, go to “Modules”</a:t>
            </a:r>
          </a:p>
        </p:txBody>
      </p:sp>
      <p:sp>
        <p:nvSpPr>
          <p:cNvPr id="25605" name="Slide Number Placeholder 4"/>
          <p:cNvSpPr>
            <a:spLocks noGrp="1"/>
          </p:cNvSpPr>
          <p:nvPr>
            <p:ph type="sldNum" sz="quarter" idx="11"/>
          </p:nvPr>
        </p:nvSpPr>
        <p:spPr bwMode="auto">
          <a:xfrm>
            <a:off x="8896351" y="5760246"/>
            <a:ext cx="576263" cy="21788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862013">
              <a:defRPr>
                <a:solidFill>
                  <a:schemeClr val="tx1"/>
                </a:solidFill>
                <a:latin typeface="Helvetica" panose="020B0604020202020204" pitchFamily="34" charset="0"/>
              </a:defRPr>
            </a:lvl1pPr>
            <a:lvl2pPr marL="557213" indent="-214313" defTabSz="862013">
              <a:defRPr>
                <a:solidFill>
                  <a:schemeClr val="tx1"/>
                </a:solidFill>
                <a:latin typeface="Helvetica" panose="020B0604020202020204" pitchFamily="34" charset="0"/>
              </a:defRPr>
            </a:lvl2pPr>
            <a:lvl3pPr marL="857250" indent="-171450" defTabSz="862013">
              <a:defRPr>
                <a:solidFill>
                  <a:schemeClr val="tx1"/>
                </a:solidFill>
                <a:latin typeface="Helvetica" panose="020B0604020202020204" pitchFamily="34" charset="0"/>
              </a:defRPr>
            </a:lvl3pPr>
            <a:lvl4pPr marL="1200150" indent="-171450" defTabSz="862013">
              <a:defRPr>
                <a:solidFill>
                  <a:schemeClr val="tx1"/>
                </a:solidFill>
                <a:latin typeface="Helvetica" panose="020B0604020202020204" pitchFamily="34" charset="0"/>
              </a:defRPr>
            </a:lvl4pPr>
            <a:lvl5pPr marL="1543050" indent="-171450" defTabSz="862013">
              <a:defRPr>
                <a:solidFill>
                  <a:schemeClr val="tx1"/>
                </a:solidFill>
                <a:latin typeface="Helvetica" panose="020B0604020202020204" pitchFamily="34" charset="0"/>
              </a:defRPr>
            </a:lvl5pPr>
            <a:lvl6pPr marL="1885950" indent="-171450" defTabSz="862013" eaLnBrk="0" fontAlgn="base" hangingPunct="0">
              <a:spcBef>
                <a:spcPct val="0"/>
              </a:spcBef>
              <a:spcAft>
                <a:spcPct val="0"/>
              </a:spcAft>
              <a:defRPr>
                <a:solidFill>
                  <a:schemeClr val="tx1"/>
                </a:solidFill>
                <a:latin typeface="Helvetica" panose="020B0604020202020204" pitchFamily="34" charset="0"/>
              </a:defRPr>
            </a:lvl6pPr>
            <a:lvl7pPr marL="2228850" indent="-171450" defTabSz="862013" eaLnBrk="0" fontAlgn="base" hangingPunct="0">
              <a:spcBef>
                <a:spcPct val="0"/>
              </a:spcBef>
              <a:spcAft>
                <a:spcPct val="0"/>
              </a:spcAft>
              <a:defRPr>
                <a:solidFill>
                  <a:schemeClr val="tx1"/>
                </a:solidFill>
                <a:latin typeface="Helvetica" panose="020B0604020202020204" pitchFamily="34" charset="0"/>
              </a:defRPr>
            </a:lvl7pPr>
            <a:lvl8pPr marL="2571750" indent="-171450" defTabSz="862013" eaLnBrk="0" fontAlgn="base" hangingPunct="0">
              <a:spcBef>
                <a:spcPct val="0"/>
              </a:spcBef>
              <a:spcAft>
                <a:spcPct val="0"/>
              </a:spcAft>
              <a:defRPr>
                <a:solidFill>
                  <a:schemeClr val="tx1"/>
                </a:solidFill>
                <a:latin typeface="Helvetica" panose="020B0604020202020204" pitchFamily="34" charset="0"/>
              </a:defRPr>
            </a:lvl8pPr>
            <a:lvl9pPr marL="2914650" indent="-171450" defTabSz="862013" eaLnBrk="0" fontAlgn="base" hangingPunct="0">
              <a:spcBef>
                <a:spcPct val="0"/>
              </a:spcBef>
              <a:spcAft>
                <a:spcPct val="0"/>
              </a:spcAft>
              <a:defRPr>
                <a:solidFill>
                  <a:schemeClr val="tx1"/>
                </a:solidFill>
                <a:latin typeface="Helvetica" panose="020B0604020202020204" pitchFamily="34" charset="0"/>
              </a:defRPr>
            </a:lvl9pPr>
          </a:lstStyle>
          <a:p>
            <a:pPr fontAlgn="base">
              <a:spcBef>
                <a:spcPct val="0"/>
              </a:spcBef>
              <a:spcAft>
                <a:spcPct val="0"/>
              </a:spcAft>
            </a:pPr>
            <a:fld id="{E20CB60D-C2AF-422F-8463-4629EAAD03AA}" type="slidenum">
              <a:rPr lang="en-US" altLang="en-US" smtClean="0">
                <a:solidFill>
                  <a:srgbClr val="FFFFFF"/>
                </a:solidFill>
              </a:rPr>
              <a:pPr fontAlgn="base">
                <a:spcBef>
                  <a:spcPct val="0"/>
                </a:spcBef>
                <a:spcAft>
                  <a:spcPct val="0"/>
                </a:spcAft>
              </a:pPr>
              <a:t>11</a:t>
            </a:fld>
            <a:endParaRPr lang="en-US" altLang="en-US" dirty="0">
              <a:solidFill>
                <a:srgbClr val="FFFFFF"/>
              </a:solidFill>
            </a:endParaRPr>
          </a:p>
        </p:txBody>
      </p:sp>
      <p:cxnSp>
        <p:nvCxnSpPr>
          <p:cNvPr id="6" name="Elbow Connector 5"/>
          <p:cNvCxnSpPr>
            <a:cxnSpLocks/>
          </p:cNvCxnSpPr>
          <p:nvPr/>
        </p:nvCxnSpPr>
        <p:spPr>
          <a:xfrm rot="5400000">
            <a:off x="4844014" y="3001354"/>
            <a:ext cx="2080953" cy="633619"/>
          </a:xfrm>
          <a:prstGeom prst="bentConnector3">
            <a:avLst>
              <a:gd name="adj1" fmla="val 50000"/>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a16="http://schemas.microsoft.com/office/drawing/2014/main" id="{A601303D-9ECF-4A9C-B1DE-A585AB630CEF}"/>
              </a:ext>
            </a:extLst>
          </p:cNvPr>
          <p:cNvSpPr>
            <a:spLocks noGrp="1"/>
          </p:cNvSpPr>
          <p:nvPr>
            <p:ph type="ftr" sz="quarter" idx="10"/>
          </p:nvPr>
        </p:nvSpPr>
        <p:spPr/>
        <p:txBody>
          <a:bodyPr/>
          <a:lstStyle/>
          <a:p>
            <a:r>
              <a:rPr lang="en-US"/>
              <a:t>Wharton Customer Analytics</a:t>
            </a:r>
            <a:endParaRPr lang="en-US" dirty="0"/>
          </a:p>
        </p:txBody>
      </p:sp>
    </p:spTree>
    <p:extLst>
      <p:ext uri="{BB962C8B-B14F-4D97-AF65-F5344CB8AC3E}">
        <p14:creationId xmlns:p14="http://schemas.microsoft.com/office/powerpoint/2010/main" val="2926690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8673D-CA80-48A6-BD98-D1382B948059}"/>
              </a:ext>
            </a:extLst>
          </p:cNvPr>
          <p:cNvPicPr>
            <a:picLocks noChangeAspect="1"/>
          </p:cNvPicPr>
          <p:nvPr/>
        </p:nvPicPr>
        <p:blipFill>
          <a:blip r:embed="rId3"/>
          <a:stretch>
            <a:fillRect/>
          </a:stretch>
        </p:blipFill>
        <p:spPr>
          <a:xfrm>
            <a:off x="642158" y="2202501"/>
            <a:ext cx="11022623" cy="2872751"/>
          </a:xfrm>
          <a:prstGeom prst="rect">
            <a:avLst/>
          </a:prstGeom>
        </p:spPr>
      </p:pic>
      <p:sp>
        <p:nvSpPr>
          <p:cNvPr id="25602" name="Title 1"/>
          <p:cNvSpPr>
            <a:spLocks noGrp="1"/>
          </p:cNvSpPr>
          <p:nvPr>
            <p:ph type="title"/>
          </p:nvPr>
        </p:nvSpPr>
        <p:spPr>
          <a:xfrm>
            <a:off x="375458" y="243590"/>
            <a:ext cx="8382000" cy="480131"/>
          </a:xfrm>
        </p:spPr>
        <p:txBody>
          <a:bodyPr/>
          <a:lstStyle/>
          <a:p>
            <a:pPr eaLnBrk="1" hangingPunct="1"/>
            <a:r>
              <a:rPr lang="en-US" altLang="en-US" dirty="0">
                <a:solidFill>
                  <a:schemeClr val="accent2"/>
                </a:solidFill>
              </a:rPr>
              <a:t>How to Sign the Data User Agreement</a:t>
            </a:r>
          </a:p>
        </p:txBody>
      </p:sp>
      <p:sp>
        <p:nvSpPr>
          <p:cNvPr id="25605" name="Slide Number Placeholder 4"/>
          <p:cNvSpPr>
            <a:spLocks noGrp="1"/>
          </p:cNvSpPr>
          <p:nvPr>
            <p:ph type="sldNum" sz="quarter" idx="11"/>
          </p:nvPr>
        </p:nvSpPr>
        <p:spPr bwMode="auto">
          <a:xfrm>
            <a:off x="8896351" y="5760246"/>
            <a:ext cx="576263" cy="21788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862013">
              <a:defRPr>
                <a:solidFill>
                  <a:schemeClr val="tx1"/>
                </a:solidFill>
                <a:latin typeface="Helvetica" panose="020B0604020202020204" pitchFamily="34" charset="0"/>
              </a:defRPr>
            </a:lvl1pPr>
            <a:lvl2pPr marL="557213" indent="-214313" defTabSz="862013">
              <a:defRPr>
                <a:solidFill>
                  <a:schemeClr val="tx1"/>
                </a:solidFill>
                <a:latin typeface="Helvetica" panose="020B0604020202020204" pitchFamily="34" charset="0"/>
              </a:defRPr>
            </a:lvl2pPr>
            <a:lvl3pPr marL="857250" indent="-171450" defTabSz="862013">
              <a:defRPr>
                <a:solidFill>
                  <a:schemeClr val="tx1"/>
                </a:solidFill>
                <a:latin typeface="Helvetica" panose="020B0604020202020204" pitchFamily="34" charset="0"/>
              </a:defRPr>
            </a:lvl3pPr>
            <a:lvl4pPr marL="1200150" indent="-171450" defTabSz="862013">
              <a:defRPr>
                <a:solidFill>
                  <a:schemeClr val="tx1"/>
                </a:solidFill>
                <a:latin typeface="Helvetica" panose="020B0604020202020204" pitchFamily="34" charset="0"/>
              </a:defRPr>
            </a:lvl4pPr>
            <a:lvl5pPr marL="1543050" indent="-171450" defTabSz="862013">
              <a:defRPr>
                <a:solidFill>
                  <a:schemeClr val="tx1"/>
                </a:solidFill>
                <a:latin typeface="Helvetica" panose="020B0604020202020204" pitchFamily="34" charset="0"/>
              </a:defRPr>
            </a:lvl5pPr>
            <a:lvl6pPr marL="1885950" indent="-171450" defTabSz="862013" eaLnBrk="0" fontAlgn="base" hangingPunct="0">
              <a:spcBef>
                <a:spcPct val="0"/>
              </a:spcBef>
              <a:spcAft>
                <a:spcPct val="0"/>
              </a:spcAft>
              <a:defRPr>
                <a:solidFill>
                  <a:schemeClr val="tx1"/>
                </a:solidFill>
                <a:latin typeface="Helvetica" panose="020B0604020202020204" pitchFamily="34" charset="0"/>
              </a:defRPr>
            </a:lvl6pPr>
            <a:lvl7pPr marL="2228850" indent="-171450" defTabSz="862013" eaLnBrk="0" fontAlgn="base" hangingPunct="0">
              <a:spcBef>
                <a:spcPct val="0"/>
              </a:spcBef>
              <a:spcAft>
                <a:spcPct val="0"/>
              </a:spcAft>
              <a:defRPr>
                <a:solidFill>
                  <a:schemeClr val="tx1"/>
                </a:solidFill>
                <a:latin typeface="Helvetica" panose="020B0604020202020204" pitchFamily="34" charset="0"/>
              </a:defRPr>
            </a:lvl7pPr>
            <a:lvl8pPr marL="2571750" indent="-171450" defTabSz="862013" eaLnBrk="0" fontAlgn="base" hangingPunct="0">
              <a:spcBef>
                <a:spcPct val="0"/>
              </a:spcBef>
              <a:spcAft>
                <a:spcPct val="0"/>
              </a:spcAft>
              <a:defRPr>
                <a:solidFill>
                  <a:schemeClr val="tx1"/>
                </a:solidFill>
                <a:latin typeface="Helvetica" panose="020B0604020202020204" pitchFamily="34" charset="0"/>
              </a:defRPr>
            </a:lvl8pPr>
            <a:lvl9pPr marL="2914650" indent="-171450" defTabSz="862013" eaLnBrk="0" fontAlgn="base" hangingPunct="0">
              <a:spcBef>
                <a:spcPct val="0"/>
              </a:spcBef>
              <a:spcAft>
                <a:spcPct val="0"/>
              </a:spcAft>
              <a:defRPr>
                <a:solidFill>
                  <a:schemeClr val="tx1"/>
                </a:solidFill>
                <a:latin typeface="Helvetica" panose="020B0604020202020204" pitchFamily="34" charset="0"/>
              </a:defRPr>
            </a:lvl9pPr>
          </a:lstStyle>
          <a:p>
            <a:pPr fontAlgn="base">
              <a:spcBef>
                <a:spcPct val="0"/>
              </a:spcBef>
              <a:spcAft>
                <a:spcPct val="0"/>
              </a:spcAft>
            </a:pPr>
            <a:fld id="{E20CB60D-C2AF-422F-8463-4629EAAD03AA}" type="slidenum">
              <a:rPr lang="en-US" altLang="en-US" smtClean="0">
                <a:solidFill>
                  <a:srgbClr val="FFFFFF"/>
                </a:solidFill>
              </a:rPr>
              <a:pPr fontAlgn="base">
                <a:spcBef>
                  <a:spcPct val="0"/>
                </a:spcBef>
                <a:spcAft>
                  <a:spcPct val="0"/>
                </a:spcAft>
              </a:pPr>
              <a:t>12</a:t>
            </a:fld>
            <a:endParaRPr lang="en-US" altLang="en-US" dirty="0">
              <a:solidFill>
                <a:srgbClr val="FFFFFF"/>
              </a:solidFill>
            </a:endParaRPr>
          </a:p>
        </p:txBody>
      </p:sp>
      <p:sp>
        <p:nvSpPr>
          <p:cNvPr id="8" name="Content Placeholder 2"/>
          <p:cNvSpPr txBox="1">
            <a:spLocks/>
          </p:cNvSpPr>
          <p:nvPr/>
        </p:nvSpPr>
        <p:spPr>
          <a:xfrm>
            <a:off x="642158" y="723721"/>
            <a:ext cx="7848600" cy="4419600"/>
          </a:xfrm>
          <a:prstGeom prst="rect">
            <a:avLst/>
          </a:prstGeom>
        </p:spPr>
        <p:txBody>
          <a:bodyPr vert="horz" lIns="0" tIns="45720" rIns="0" bIns="45720" rtlCol="0">
            <a:normAutofit/>
          </a:bodyPr>
          <a:lstStyle>
            <a:lvl1pPr marL="0" indent="0" algn="l" defTabSz="914400" rtl="0" eaLnBrk="1" latinLnBrk="0" hangingPunct="1">
              <a:lnSpc>
                <a:spcPct val="114000"/>
              </a:lnSpc>
              <a:spcBef>
                <a:spcPts val="800"/>
              </a:spcBef>
              <a:spcAft>
                <a:spcPts val="200"/>
              </a:spcAft>
              <a:buFont typeface="Arial" panose="020B0604020202020204" pitchFamily="34" charset="0"/>
              <a:buNone/>
              <a:defRPr sz="2400" kern="1200">
                <a:solidFill>
                  <a:schemeClr val="tx2"/>
                </a:solidFill>
                <a:latin typeface="+mn-lt"/>
                <a:ea typeface="+mn-ea"/>
                <a:cs typeface="+mn-cs"/>
              </a:defRPr>
            </a:lvl1pPr>
            <a:lvl2pPr marL="4572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2pPr>
            <a:lvl3pPr marL="9144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chemeClr val="accent1"/>
                </a:solidFill>
              </a:rPr>
              <a:t>Locate the modules associated with Electronic Arts</a:t>
            </a:r>
          </a:p>
          <a:p>
            <a:pPr marL="342900" indent="-342900">
              <a:buFont typeface="Arial" panose="020B0604020202020204" pitchFamily="34" charset="0"/>
              <a:buChar char="•"/>
            </a:pPr>
            <a:r>
              <a:rPr lang="en-US" dirty="0">
                <a:solidFill>
                  <a:schemeClr val="accent1"/>
                </a:solidFill>
              </a:rPr>
              <a:t>Sign &amp; submit your DUA</a:t>
            </a:r>
          </a:p>
        </p:txBody>
      </p:sp>
      <p:sp>
        <p:nvSpPr>
          <p:cNvPr id="14" name="Rectangle 13"/>
          <p:cNvSpPr/>
          <p:nvPr/>
        </p:nvSpPr>
        <p:spPr>
          <a:xfrm>
            <a:off x="815685" y="2820126"/>
            <a:ext cx="10649484" cy="679211"/>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endParaRPr>
          </a:p>
        </p:txBody>
      </p:sp>
      <p:sp>
        <p:nvSpPr>
          <p:cNvPr id="2" name="Footer Placeholder 1">
            <a:extLst>
              <a:ext uri="{FF2B5EF4-FFF2-40B4-BE49-F238E27FC236}">
                <a16:creationId xmlns:a16="http://schemas.microsoft.com/office/drawing/2014/main" id="{45AC51CE-0167-4953-80BD-31D67AE324F8}"/>
              </a:ext>
            </a:extLst>
          </p:cNvPr>
          <p:cNvSpPr>
            <a:spLocks noGrp="1"/>
          </p:cNvSpPr>
          <p:nvPr>
            <p:ph type="ftr" sz="quarter" idx="10"/>
          </p:nvPr>
        </p:nvSpPr>
        <p:spPr/>
        <p:txBody>
          <a:bodyPr/>
          <a:lstStyle/>
          <a:p>
            <a:r>
              <a:rPr lang="en-US"/>
              <a:t>Wharton Customer Analytics</a:t>
            </a:r>
            <a:endParaRPr lang="en-US" dirty="0"/>
          </a:p>
        </p:txBody>
      </p:sp>
    </p:spTree>
    <p:extLst>
      <p:ext uri="{BB962C8B-B14F-4D97-AF65-F5344CB8AC3E}">
        <p14:creationId xmlns:p14="http://schemas.microsoft.com/office/powerpoint/2010/main" val="4237219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358833" y="357019"/>
            <a:ext cx="8382000" cy="480131"/>
          </a:xfrm>
        </p:spPr>
        <p:txBody>
          <a:bodyPr/>
          <a:lstStyle/>
          <a:p>
            <a:pPr eaLnBrk="1" hangingPunct="1"/>
            <a:r>
              <a:rPr lang="en-US" altLang="en-US" dirty="0">
                <a:solidFill>
                  <a:schemeClr val="accent2"/>
                </a:solidFill>
              </a:rPr>
              <a:t>Data User Agreement Terms</a:t>
            </a:r>
          </a:p>
        </p:txBody>
      </p:sp>
      <p:sp>
        <p:nvSpPr>
          <p:cNvPr id="25605" name="Slide Number Placeholder 4"/>
          <p:cNvSpPr>
            <a:spLocks noGrp="1"/>
          </p:cNvSpPr>
          <p:nvPr>
            <p:ph type="sldNum" sz="quarter" idx="11"/>
          </p:nvPr>
        </p:nvSpPr>
        <p:spPr bwMode="auto">
          <a:xfrm>
            <a:off x="8896351" y="5760246"/>
            <a:ext cx="576263" cy="21788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862013">
              <a:defRPr>
                <a:solidFill>
                  <a:schemeClr val="tx1"/>
                </a:solidFill>
                <a:latin typeface="Helvetica" panose="020B0604020202020204" pitchFamily="34" charset="0"/>
              </a:defRPr>
            </a:lvl1pPr>
            <a:lvl2pPr marL="557213" indent="-214313" defTabSz="862013">
              <a:defRPr>
                <a:solidFill>
                  <a:schemeClr val="tx1"/>
                </a:solidFill>
                <a:latin typeface="Helvetica" panose="020B0604020202020204" pitchFamily="34" charset="0"/>
              </a:defRPr>
            </a:lvl2pPr>
            <a:lvl3pPr marL="857250" indent="-171450" defTabSz="862013">
              <a:defRPr>
                <a:solidFill>
                  <a:schemeClr val="tx1"/>
                </a:solidFill>
                <a:latin typeface="Helvetica" panose="020B0604020202020204" pitchFamily="34" charset="0"/>
              </a:defRPr>
            </a:lvl3pPr>
            <a:lvl4pPr marL="1200150" indent="-171450" defTabSz="862013">
              <a:defRPr>
                <a:solidFill>
                  <a:schemeClr val="tx1"/>
                </a:solidFill>
                <a:latin typeface="Helvetica" panose="020B0604020202020204" pitchFamily="34" charset="0"/>
              </a:defRPr>
            </a:lvl4pPr>
            <a:lvl5pPr marL="1543050" indent="-171450" defTabSz="862013">
              <a:defRPr>
                <a:solidFill>
                  <a:schemeClr val="tx1"/>
                </a:solidFill>
                <a:latin typeface="Helvetica" panose="020B0604020202020204" pitchFamily="34" charset="0"/>
              </a:defRPr>
            </a:lvl5pPr>
            <a:lvl6pPr marL="1885950" indent="-171450" defTabSz="862013" eaLnBrk="0" fontAlgn="base" hangingPunct="0">
              <a:spcBef>
                <a:spcPct val="0"/>
              </a:spcBef>
              <a:spcAft>
                <a:spcPct val="0"/>
              </a:spcAft>
              <a:defRPr>
                <a:solidFill>
                  <a:schemeClr val="tx1"/>
                </a:solidFill>
                <a:latin typeface="Helvetica" panose="020B0604020202020204" pitchFamily="34" charset="0"/>
              </a:defRPr>
            </a:lvl6pPr>
            <a:lvl7pPr marL="2228850" indent="-171450" defTabSz="862013" eaLnBrk="0" fontAlgn="base" hangingPunct="0">
              <a:spcBef>
                <a:spcPct val="0"/>
              </a:spcBef>
              <a:spcAft>
                <a:spcPct val="0"/>
              </a:spcAft>
              <a:defRPr>
                <a:solidFill>
                  <a:schemeClr val="tx1"/>
                </a:solidFill>
                <a:latin typeface="Helvetica" panose="020B0604020202020204" pitchFamily="34" charset="0"/>
              </a:defRPr>
            </a:lvl7pPr>
            <a:lvl8pPr marL="2571750" indent="-171450" defTabSz="862013" eaLnBrk="0" fontAlgn="base" hangingPunct="0">
              <a:spcBef>
                <a:spcPct val="0"/>
              </a:spcBef>
              <a:spcAft>
                <a:spcPct val="0"/>
              </a:spcAft>
              <a:defRPr>
                <a:solidFill>
                  <a:schemeClr val="tx1"/>
                </a:solidFill>
                <a:latin typeface="Helvetica" panose="020B0604020202020204" pitchFamily="34" charset="0"/>
              </a:defRPr>
            </a:lvl8pPr>
            <a:lvl9pPr marL="2914650" indent="-171450" defTabSz="862013" eaLnBrk="0" fontAlgn="base" hangingPunct="0">
              <a:spcBef>
                <a:spcPct val="0"/>
              </a:spcBef>
              <a:spcAft>
                <a:spcPct val="0"/>
              </a:spcAft>
              <a:defRPr>
                <a:solidFill>
                  <a:schemeClr val="tx1"/>
                </a:solidFill>
                <a:latin typeface="Helvetica" panose="020B0604020202020204" pitchFamily="34" charset="0"/>
              </a:defRPr>
            </a:lvl9pPr>
          </a:lstStyle>
          <a:p>
            <a:pPr fontAlgn="base">
              <a:spcBef>
                <a:spcPct val="0"/>
              </a:spcBef>
              <a:spcAft>
                <a:spcPct val="0"/>
              </a:spcAft>
            </a:pPr>
            <a:fld id="{E20CB60D-C2AF-422F-8463-4629EAAD03AA}" type="slidenum">
              <a:rPr lang="en-US" altLang="en-US" smtClean="0">
                <a:solidFill>
                  <a:srgbClr val="FFFFFF"/>
                </a:solidFill>
              </a:rPr>
              <a:pPr fontAlgn="base">
                <a:spcBef>
                  <a:spcPct val="0"/>
                </a:spcBef>
                <a:spcAft>
                  <a:spcPct val="0"/>
                </a:spcAft>
              </a:pPr>
              <a:t>13</a:t>
            </a:fld>
            <a:endParaRPr lang="en-US" altLang="en-US" dirty="0">
              <a:solidFill>
                <a:srgbClr val="FFFFFF"/>
              </a:solidFill>
            </a:endParaRPr>
          </a:p>
        </p:txBody>
      </p:sp>
      <p:sp>
        <p:nvSpPr>
          <p:cNvPr id="8" name="Content Placeholder 2"/>
          <p:cNvSpPr txBox="1">
            <a:spLocks/>
          </p:cNvSpPr>
          <p:nvPr/>
        </p:nvSpPr>
        <p:spPr>
          <a:xfrm>
            <a:off x="358833" y="1050175"/>
            <a:ext cx="11075324" cy="4927956"/>
          </a:xfrm>
          <a:prstGeom prst="rect">
            <a:avLst/>
          </a:prstGeom>
        </p:spPr>
        <p:txBody>
          <a:bodyPr vert="horz" lIns="0" tIns="45720" rIns="0" bIns="45720" rtlCol="0">
            <a:normAutofit/>
          </a:bodyPr>
          <a:lstStyle>
            <a:lvl1pPr marL="0" indent="0" algn="l" defTabSz="914400" rtl="0" eaLnBrk="1" latinLnBrk="0" hangingPunct="1">
              <a:lnSpc>
                <a:spcPct val="114000"/>
              </a:lnSpc>
              <a:spcBef>
                <a:spcPts val="800"/>
              </a:spcBef>
              <a:spcAft>
                <a:spcPts val="200"/>
              </a:spcAft>
              <a:buFont typeface="Arial" panose="020B0604020202020204" pitchFamily="34" charset="0"/>
              <a:buNone/>
              <a:defRPr sz="2400" kern="1200">
                <a:solidFill>
                  <a:schemeClr val="tx2"/>
                </a:solidFill>
                <a:latin typeface="+mn-lt"/>
                <a:ea typeface="+mn-ea"/>
                <a:cs typeface="+mn-cs"/>
              </a:defRPr>
            </a:lvl1pPr>
            <a:lvl2pPr marL="4572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2pPr>
            <a:lvl3pPr marL="9144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chemeClr val="accent1"/>
                </a:solidFill>
              </a:rPr>
              <a:t>Please do not share or discuss the data details with anyone not participating in the datathon</a:t>
            </a:r>
          </a:p>
          <a:p>
            <a:pPr marL="342900" indent="-342900">
              <a:buFont typeface="Arial" panose="020B0604020202020204" pitchFamily="34" charset="0"/>
              <a:buChar char="•"/>
            </a:pPr>
            <a:r>
              <a:rPr lang="en-US" b="1" dirty="0">
                <a:solidFill>
                  <a:schemeClr val="accent1"/>
                </a:solidFill>
              </a:rPr>
              <a:t>Delete the data files </a:t>
            </a:r>
            <a:r>
              <a:rPr lang="en-US" dirty="0">
                <a:solidFill>
                  <a:schemeClr val="accent1"/>
                </a:solidFill>
              </a:rPr>
              <a:t>at the end of datathon</a:t>
            </a:r>
          </a:p>
        </p:txBody>
      </p:sp>
      <p:sp>
        <p:nvSpPr>
          <p:cNvPr id="2" name="Footer Placeholder 1">
            <a:extLst>
              <a:ext uri="{FF2B5EF4-FFF2-40B4-BE49-F238E27FC236}">
                <a16:creationId xmlns:a16="http://schemas.microsoft.com/office/drawing/2014/main" id="{FBA93D21-B531-4112-B10B-90F63F7BC8A2}"/>
              </a:ext>
            </a:extLst>
          </p:cNvPr>
          <p:cNvSpPr>
            <a:spLocks noGrp="1"/>
          </p:cNvSpPr>
          <p:nvPr>
            <p:ph type="ftr" sz="quarter" idx="10"/>
          </p:nvPr>
        </p:nvSpPr>
        <p:spPr/>
        <p:txBody>
          <a:bodyPr/>
          <a:lstStyle/>
          <a:p>
            <a:r>
              <a:rPr lang="en-US"/>
              <a:t>Wharton Customer Analytics</a:t>
            </a:r>
            <a:endParaRPr lang="en-US" dirty="0"/>
          </a:p>
        </p:txBody>
      </p:sp>
    </p:spTree>
    <p:extLst>
      <p:ext uri="{BB962C8B-B14F-4D97-AF65-F5344CB8AC3E}">
        <p14:creationId xmlns:p14="http://schemas.microsoft.com/office/powerpoint/2010/main" val="2633740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FABA-0043-4891-A2B4-7E6B660DC48F}"/>
              </a:ext>
            </a:extLst>
          </p:cNvPr>
          <p:cNvSpPr>
            <a:spLocks noGrp="1"/>
          </p:cNvSpPr>
          <p:nvPr>
            <p:ph type="title"/>
          </p:nvPr>
        </p:nvSpPr>
        <p:spPr/>
        <p:txBody>
          <a:bodyPr/>
          <a:lstStyle/>
          <a:p>
            <a:r>
              <a:rPr lang="en-US" dirty="0"/>
              <a:t>Deliverables &amp; Judging Criteria</a:t>
            </a:r>
          </a:p>
        </p:txBody>
      </p:sp>
      <p:sp>
        <p:nvSpPr>
          <p:cNvPr id="3" name="Content Placeholder 2">
            <a:extLst>
              <a:ext uri="{FF2B5EF4-FFF2-40B4-BE49-F238E27FC236}">
                <a16:creationId xmlns:a16="http://schemas.microsoft.com/office/drawing/2014/main" id="{39DAFF76-5E3A-4D0B-95DF-08217DF7AE4F}"/>
              </a:ext>
            </a:extLst>
          </p:cNvPr>
          <p:cNvSpPr>
            <a:spLocks noGrp="1"/>
          </p:cNvSpPr>
          <p:nvPr>
            <p:ph idx="1"/>
          </p:nvPr>
        </p:nvSpPr>
        <p:spPr>
          <a:xfrm>
            <a:off x="838200" y="989562"/>
            <a:ext cx="10515600" cy="4351338"/>
          </a:xfrm>
        </p:spPr>
        <p:txBody>
          <a:bodyPr>
            <a:normAutofit lnSpcReduction="10000"/>
          </a:bodyPr>
          <a:lstStyle/>
          <a:p>
            <a:r>
              <a:rPr lang="en-US" dirty="0"/>
              <a:t>Students will deliver presentation materials, data visualizations, and code.   </a:t>
            </a:r>
          </a:p>
          <a:p>
            <a:r>
              <a:rPr lang="en-US" dirty="0"/>
              <a:t>The sponsor will consider the potential value to be created, along with the sophistication and creativity of any solution.  Students are encouraged to consider the credibility and ease of implementation of any approach, relative to the solutions they identify. </a:t>
            </a:r>
          </a:p>
          <a:p>
            <a:r>
              <a:rPr lang="en-US" dirty="0"/>
              <a:t>Student teams will be judged on the following:</a:t>
            </a:r>
          </a:p>
          <a:p>
            <a:pPr marL="342900" lvl="0" indent="-342900">
              <a:buFont typeface="Arial" panose="020B0604020202020204" pitchFamily="34" charset="0"/>
              <a:buChar char="•"/>
            </a:pPr>
            <a:r>
              <a:rPr lang="en-US" dirty="0"/>
              <a:t>Quality of approach and methodology</a:t>
            </a:r>
          </a:p>
          <a:p>
            <a:pPr marL="342900" lvl="0" indent="-342900">
              <a:buFont typeface="Arial" panose="020B0604020202020204" pitchFamily="34" charset="0"/>
              <a:buChar char="•"/>
            </a:pPr>
            <a:r>
              <a:rPr lang="en-US" dirty="0"/>
              <a:t>Analysis of results and potential business impact </a:t>
            </a:r>
          </a:p>
          <a:p>
            <a:pPr marL="342900" lvl="0" indent="-342900">
              <a:buFont typeface="Arial" panose="020B0604020202020204" pitchFamily="34" charset="0"/>
              <a:buChar char="•"/>
            </a:pPr>
            <a:r>
              <a:rPr lang="en-US" dirty="0"/>
              <a:t>Ease of implementation</a:t>
            </a:r>
          </a:p>
          <a:p>
            <a:pPr marL="342900" lvl="0" indent="-342900">
              <a:buFont typeface="Arial" panose="020B0604020202020204" pitchFamily="34" charset="0"/>
              <a:buChar char="•"/>
            </a:pPr>
            <a:r>
              <a:rPr lang="en-US" dirty="0"/>
              <a:t>Translation &amp; presentation of results to the audience</a:t>
            </a:r>
          </a:p>
          <a:p>
            <a:endParaRPr lang="en-US" dirty="0"/>
          </a:p>
        </p:txBody>
      </p:sp>
      <p:sp>
        <p:nvSpPr>
          <p:cNvPr id="4" name="Footer Placeholder 3">
            <a:extLst>
              <a:ext uri="{FF2B5EF4-FFF2-40B4-BE49-F238E27FC236}">
                <a16:creationId xmlns:a16="http://schemas.microsoft.com/office/drawing/2014/main" id="{5FF512D5-6704-4CEE-B503-990D07BBB016}"/>
              </a:ext>
            </a:extLst>
          </p:cNvPr>
          <p:cNvSpPr>
            <a:spLocks noGrp="1"/>
          </p:cNvSpPr>
          <p:nvPr>
            <p:ph type="ftr" sz="quarter" idx="10"/>
          </p:nvPr>
        </p:nvSpPr>
        <p:spPr/>
        <p:txBody>
          <a:bodyPr/>
          <a:lstStyle/>
          <a:p>
            <a:r>
              <a:rPr lang="en-US"/>
              <a:t>Wharton Customer Analytics</a:t>
            </a:r>
            <a:endParaRPr lang="en-US" dirty="0"/>
          </a:p>
        </p:txBody>
      </p:sp>
      <p:sp>
        <p:nvSpPr>
          <p:cNvPr id="5" name="Slide Number Placeholder 4">
            <a:extLst>
              <a:ext uri="{FF2B5EF4-FFF2-40B4-BE49-F238E27FC236}">
                <a16:creationId xmlns:a16="http://schemas.microsoft.com/office/drawing/2014/main" id="{65DA87DE-9212-48C7-8FCD-44096B11AD5F}"/>
              </a:ext>
            </a:extLst>
          </p:cNvPr>
          <p:cNvSpPr>
            <a:spLocks noGrp="1"/>
          </p:cNvSpPr>
          <p:nvPr>
            <p:ph type="sldNum" sz="quarter" idx="11"/>
          </p:nvPr>
        </p:nvSpPr>
        <p:spPr/>
        <p:txBody>
          <a:bodyPr/>
          <a:lstStyle/>
          <a:p>
            <a:fld id="{DD253308-F9C5-4FCB-8415-6DEE77C16A35}" type="slidenum">
              <a:rPr lang="en-US" smtClean="0"/>
              <a:pPr/>
              <a:t>14</a:t>
            </a:fld>
            <a:endParaRPr lang="en-US" dirty="0"/>
          </a:p>
        </p:txBody>
      </p:sp>
    </p:spTree>
    <p:extLst>
      <p:ext uri="{BB962C8B-B14F-4D97-AF65-F5344CB8AC3E}">
        <p14:creationId xmlns:p14="http://schemas.microsoft.com/office/powerpoint/2010/main" val="3924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standing in a room&#10;&#10;Description automatically generated">
            <a:extLst>
              <a:ext uri="{FF2B5EF4-FFF2-40B4-BE49-F238E27FC236}">
                <a16:creationId xmlns:a16="http://schemas.microsoft.com/office/drawing/2014/main" id="{BAAA5739-F278-48D6-915D-014CDA914E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55634"/>
            <a:ext cx="9061847" cy="6858000"/>
          </a:xfrm>
          <a:prstGeom prst="rect">
            <a:avLst/>
          </a:prstGeom>
        </p:spPr>
      </p:pic>
      <p:sp>
        <p:nvSpPr>
          <p:cNvPr id="7" name="Trapezoid 6"/>
          <p:cNvSpPr/>
          <p:nvPr/>
        </p:nvSpPr>
        <p:spPr>
          <a:xfrm>
            <a:off x="-4613568" y="-353696"/>
            <a:ext cx="13057288" cy="6858000"/>
          </a:xfrm>
          <a:prstGeom prst="trapezoid">
            <a:avLst>
              <a:gd name="adj" fmla="val 331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5764" y="220958"/>
            <a:ext cx="10515600" cy="480131"/>
          </a:xfrm>
        </p:spPr>
        <p:txBody>
          <a:bodyPr/>
          <a:lstStyle/>
          <a:p>
            <a:r>
              <a:rPr lang="en-US" dirty="0" err="1"/>
              <a:t>Datathon</a:t>
            </a:r>
            <a:r>
              <a:rPr lang="en-US" dirty="0"/>
              <a:t> Timeline</a:t>
            </a:r>
          </a:p>
        </p:txBody>
      </p:sp>
      <p:sp>
        <p:nvSpPr>
          <p:cNvPr id="3" name="Content Placeholder 2"/>
          <p:cNvSpPr>
            <a:spLocks noGrp="1"/>
          </p:cNvSpPr>
          <p:nvPr>
            <p:ph idx="1"/>
          </p:nvPr>
        </p:nvSpPr>
        <p:spPr>
          <a:xfrm>
            <a:off x="385764" y="896533"/>
            <a:ext cx="6250168" cy="5051503"/>
          </a:xfrm>
        </p:spPr>
        <p:txBody>
          <a:bodyPr>
            <a:noAutofit/>
          </a:bodyPr>
          <a:lstStyle/>
          <a:p>
            <a:pPr marL="285750" indent="-285750">
              <a:buFont typeface="Arial" panose="020B0604020202020204" pitchFamily="34" charset="0"/>
              <a:buChar char="•"/>
            </a:pPr>
            <a:r>
              <a:rPr lang="en-US" sz="1600" b="1" dirty="0"/>
              <a:t>Feb 24, 2020 	</a:t>
            </a:r>
            <a:r>
              <a:rPr lang="en-US" sz="1600" dirty="0" err="1"/>
              <a:t>Datathon</a:t>
            </a:r>
            <a:r>
              <a:rPr lang="en-US" sz="1600" dirty="0"/>
              <a:t> kick off webinar and teams given 		access to data; Office hours for questions</a:t>
            </a:r>
          </a:p>
          <a:p>
            <a:pPr marL="285750" indent="-285750">
              <a:buFont typeface="Arial" panose="020B0604020202020204" pitchFamily="34" charset="0"/>
              <a:buChar char="•"/>
            </a:pPr>
            <a:r>
              <a:rPr lang="en-US" sz="1600" b="1" dirty="0"/>
              <a:t>Feb 24 - 28</a:t>
            </a:r>
            <a:r>
              <a:rPr lang="en-US" sz="1600" dirty="0"/>
              <a:t>	Student teams work</a:t>
            </a:r>
          </a:p>
          <a:p>
            <a:pPr marL="285750" indent="-285750">
              <a:buFont typeface="Arial" panose="020B0604020202020204" pitchFamily="34" charset="0"/>
              <a:buChar char="•"/>
            </a:pPr>
            <a:r>
              <a:rPr lang="en-US" sz="1600" b="1" dirty="0"/>
              <a:t>Feb 27 and 28	</a:t>
            </a:r>
            <a:r>
              <a:rPr lang="en-US" sz="1600" dirty="0"/>
              <a:t>Open office hours and “Career Chats” with 		EA (sign-up TBA)</a:t>
            </a:r>
          </a:p>
          <a:p>
            <a:pPr marL="285750" indent="-285750">
              <a:buFont typeface="Arial" panose="020B0604020202020204" pitchFamily="34" charset="0"/>
              <a:buChar char="•"/>
            </a:pPr>
            <a:r>
              <a:rPr lang="en-US" sz="1600" b="1" dirty="0"/>
              <a:t>Feb 28, 2020 	</a:t>
            </a:r>
            <a:r>
              <a:rPr lang="en-US" sz="1600" dirty="0" err="1"/>
              <a:t>Datathon</a:t>
            </a:r>
            <a:r>
              <a:rPr lang="en-US" sz="1600" dirty="0"/>
              <a:t> Main Event - student presentations to 		EA and winners selected from judge’s panel 		made up of EA and WCA leadership</a:t>
            </a:r>
          </a:p>
          <a:p>
            <a:r>
              <a:rPr lang="en-US" sz="1600" dirty="0"/>
              <a:t>Prizes include:</a:t>
            </a:r>
          </a:p>
          <a:p>
            <a:pPr marL="342900" indent="-342900">
              <a:buFont typeface="Arial" panose="020B0604020202020204" pitchFamily="34" charset="0"/>
              <a:buChar char="•"/>
            </a:pPr>
            <a:r>
              <a:rPr lang="en-US" sz="1400" dirty="0"/>
              <a:t>1</a:t>
            </a:r>
            <a:r>
              <a:rPr lang="en-US" sz="1400" baseline="30000" dirty="0"/>
              <a:t>st</a:t>
            </a:r>
            <a:r>
              <a:rPr lang="en-US" sz="1400" dirty="0"/>
              <a:t> Place: Per Team Participant - $200 Visa Gift Card, Origin PC Premier for a Year, and Dinner with EA Executives</a:t>
            </a:r>
          </a:p>
          <a:p>
            <a:pPr marL="342900" indent="-342900">
              <a:buFont typeface="Arial" panose="020B0604020202020204" pitchFamily="34" charset="0"/>
              <a:buChar char="•"/>
            </a:pPr>
            <a:r>
              <a:rPr lang="en-US" sz="1400" dirty="0"/>
              <a:t>2</a:t>
            </a:r>
            <a:r>
              <a:rPr lang="en-US" sz="1400" baseline="30000" dirty="0"/>
              <a:t>nd</a:t>
            </a:r>
            <a:r>
              <a:rPr lang="en-US" sz="1400" dirty="0"/>
              <a:t> Place: Per Team Participant - $100 Visa Gift Card + Origin PC Premier for a Year.</a:t>
            </a:r>
          </a:p>
          <a:p>
            <a:pPr marL="342900" indent="-342900">
              <a:buFont typeface="Arial" panose="020B0604020202020204" pitchFamily="34" charset="0"/>
              <a:buChar char="•"/>
            </a:pPr>
            <a:r>
              <a:rPr lang="en-US" sz="1400" dirty="0"/>
              <a:t>3</a:t>
            </a:r>
            <a:r>
              <a:rPr lang="en-US" sz="1400" baseline="30000" dirty="0"/>
              <a:t>rd</a:t>
            </a:r>
            <a:r>
              <a:rPr lang="en-US" sz="1400" dirty="0"/>
              <a:t> Place: Per Team Participant - Origin PC Premier for a Year.</a:t>
            </a:r>
          </a:p>
          <a:p>
            <a:endParaRPr lang="en-US" sz="1600" dirty="0"/>
          </a:p>
        </p:txBody>
      </p:sp>
      <p:sp>
        <p:nvSpPr>
          <p:cNvPr id="5" name="Slide Number Placeholder 4"/>
          <p:cNvSpPr>
            <a:spLocks noGrp="1"/>
          </p:cNvSpPr>
          <p:nvPr>
            <p:ph type="sldNum" sz="quarter" idx="11"/>
          </p:nvPr>
        </p:nvSpPr>
        <p:spPr/>
        <p:txBody>
          <a:bodyPr/>
          <a:lstStyle/>
          <a:p>
            <a:fld id="{DD253308-F9C5-4FCB-8415-6DEE77C16A35}" type="slidenum">
              <a:rPr lang="en-US" smtClean="0"/>
              <a:pPr/>
              <a:t>15</a:t>
            </a:fld>
            <a:endParaRPr lang="en-US"/>
          </a:p>
        </p:txBody>
      </p:sp>
      <p:sp>
        <p:nvSpPr>
          <p:cNvPr id="6" name="Footer Placeholder 5">
            <a:extLst>
              <a:ext uri="{FF2B5EF4-FFF2-40B4-BE49-F238E27FC236}">
                <a16:creationId xmlns:a16="http://schemas.microsoft.com/office/drawing/2014/main" id="{57A3353F-B6C8-47FF-9B17-AF67B1BF2784}"/>
              </a:ext>
            </a:extLst>
          </p:cNvPr>
          <p:cNvSpPr>
            <a:spLocks noGrp="1"/>
          </p:cNvSpPr>
          <p:nvPr>
            <p:ph type="ftr" sz="quarter" idx="10"/>
          </p:nvPr>
        </p:nvSpPr>
        <p:spPr/>
        <p:txBody>
          <a:bodyPr/>
          <a:lstStyle/>
          <a:p>
            <a:r>
              <a:rPr lang="en-US"/>
              <a:t>Wharton Customer Analytics</a:t>
            </a:r>
            <a:endParaRPr lang="en-US" dirty="0"/>
          </a:p>
        </p:txBody>
      </p:sp>
    </p:spTree>
    <p:extLst>
      <p:ext uri="{BB962C8B-B14F-4D97-AF65-F5344CB8AC3E}">
        <p14:creationId xmlns:p14="http://schemas.microsoft.com/office/powerpoint/2010/main" val="3385095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Wharton Customer Analytics Initiative</a:t>
            </a:r>
          </a:p>
        </p:txBody>
      </p:sp>
      <p:sp>
        <p:nvSpPr>
          <p:cNvPr id="3" name="Slide Number Placeholder 2"/>
          <p:cNvSpPr>
            <a:spLocks noGrp="1"/>
          </p:cNvSpPr>
          <p:nvPr>
            <p:ph type="sldNum" sz="quarter" idx="11"/>
          </p:nvPr>
        </p:nvSpPr>
        <p:spPr/>
        <p:txBody>
          <a:bodyPr/>
          <a:lstStyle/>
          <a:p>
            <a:fld id="{DD253308-F9C5-4FCB-8415-6DEE77C16A35}" type="slidenum">
              <a:rPr lang="en-US" smtClean="0"/>
              <a:pPr/>
              <a:t>16</a:t>
            </a:fld>
            <a:endParaRPr lang="en-US" dirty="0"/>
          </a:p>
        </p:txBody>
      </p:sp>
      <p:sp>
        <p:nvSpPr>
          <p:cNvPr id="5" name="Title 1"/>
          <p:cNvSpPr txBox="1">
            <a:spLocks/>
          </p:cNvSpPr>
          <p:nvPr/>
        </p:nvSpPr>
        <p:spPr>
          <a:xfrm>
            <a:off x="548953" y="677605"/>
            <a:ext cx="10515600" cy="480131"/>
          </a:xfrm>
          <a:prstGeom prst="rect">
            <a:avLst/>
          </a:prstGeom>
        </p:spPr>
        <p:txBody>
          <a:bodyPr/>
          <a:lstStyle>
            <a:lvl1pPr algn="l" defTabSz="914400" rtl="0" eaLnBrk="1" latinLnBrk="0" hangingPunct="1">
              <a:lnSpc>
                <a:spcPct val="90000"/>
              </a:lnSpc>
              <a:spcBef>
                <a:spcPct val="0"/>
              </a:spcBef>
              <a:buNone/>
              <a:defRPr sz="2800" kern="1200">
                <a:solidFill>
                  <a:srgbClr val="C5093B"/>
                </a:solidFill>
                <a:latin typeface="+mj-lt"/>
                <a:ea typeface="+mj-ea"/>
                <a:cs typeface="+mj-cs"/>
              </a:defRPr>
            </a:lvl1pPr>
          </a:lstStyle>
          <a:p>
            <a:r>
              <a:rPr lang="en-US" dirty="0">
                <a:latin typeface="+mn-lt"/>
                <a:cs typeface="Whitney Book" pitchFamily="50" charset="0"/>
              </a:rPr>
              <a:t>Final Presentation Day Agenda</a:t>
            </a:r>
          </a:p>
        </p:txBody>
      </p:sp>
      <p:sp>
        <p:nvSpPr>
          <p:cNvPr id="4" name="TextBox 3"/>
          <p:cNvSpPr txBox="1"/>
          <p:nvPr/>
        </p:nvSpPr>
        <p:spPr>
          <a:xfrm>
            <a:off x="565669" y="2239357"/>
            <a:ext cx="11060661" cy="3347840"/>
          </a:xfrm>
          <a:prstGeom prst="rect">
            <a:avLst/>
          </a:prstGeom>
          <a:noFill/>
        </p:spPr>
        <p:txBody>
          <a:bodyPr wrap="square" rtlCol="0">
            <a:spAutoFit/>
          </a:bodyPr>
          <a:lstStyle/>
          <a:p>
            <a:pPr>
              <a:lnSpc>
                <a:spcPct val="150000"/>
              </a:lnSpc>
              <a:spcBef>
                <a:spcPts val="0"/>
              </a:spcBef>
              <a:spcAft>
                <a:spcPts val="0"/>
              </a:spcAft>
            </a:pPr>
            <a:r>
              <a:rPr lang="en-US" sz="2400" dirty="0">
                <a:solidFill>
                  <a:schemeClr val="accent1"/>
                </a:solidFill>
                <a:cs typeface="Whitney Book" pitchFamily="50" charset="0"/>
              </a:rPr>
              <a:t>11:00 – 11:30 AM		Arrival and Lunch</a:t>
            </a:r>
          </a:p>
          <a:p>
            <a:pPr>
              <a:lnSpc>
                <a:spcPct val="150000"/>
              </a:lnSpc>
              <a:spcBef>
                <a:spcPts val="0"/>
              </a:spcBef>
              <a:spcAft>
                <a:spcPts val="0"/>
              </a:spcAft>
            </a:pPr>
            <a:r>
              <a:rPr lang="en-US" sz="2400" dirty="0">
                <a:solidFill>
                  <a:schemeClr val="accent1"/>
                </a:solidFill>
                <a:cs typeface="Whitney Book" pitchFamily="50" charset="0"/>
              </a:rPr>
              <a:t>11:30 – 12:00 PM		Welcome from WCA and Electronic Arts</a:t>
            </a:r>
          </a:p>
          <a:p>
            <a:pPr>
              <a:lnSpc>
                <a:spcPct val="150000"/>
              </a:lnSpc>
              <a:spcBef>
                <a:spcPts val="0"/>
              </a:spcBef>
              <a:spcAft>
                <a:spcPts val="0"/>
              </a:spcAft>
            </a:pPr>
            <a:r>
              <a:rPr lang="en-US" sz="2400" dirty="0">
                <a:solidFill>
                  <a:schemeClr val="accent1"/>
                </a:solidFill>
                <a:cs typeface="Whitney Book" pitchFamily="50" charset="0"/>
              </a:rPr>
              <a:t>12:00 – 02:00 PM		Student Presentations</a:t>
            </a:r>
          </a:p>
          <a:p>
            <a:pPr>
              <a:lnSpc>
                <a:spcPct val="150000"/>
              </a:lnSpc>
              <a:spcBef>
                <a:spcPts val="0"/>
              </a:spcBef>
              <a:spcAft>
                <a:spcPts val="0"/>
              </a:spcAft>
            </a:pPr>
            <a:r>
              <a:rPr lang="en-US" sz="2400" dirty="0">
                <a:solidFill>
                  <a:schemeClr val="accent1"/>
                </a:solidFill>
                <a:cs typeface="Whitney Book" pitchFamily="50" charset="0"/>
              </a:rPr>
              <a:t>02:00 – 02:45 PM		Judges Deliberation</a:t>
            </a:r>
          </a:p>
          <a:p>
            <a:pPr>
              <a:lnSpc>
                <a:spcPct val="150000"/>
              </a:lnSpc>
              <a:spcBef>
                <a:spcPts val="0"/>
              </a:spcBef>
              <a:spcAft>
                <a:spcPts val="0"/>
              </a:spcAft>
            </a:pPr>
            <a:r>
              <a:rPr lang="en-US" sz="2400" dirty="0">
                <a:solidFill>
                  <a:schemeClr val="accent1"/>
                </a:solidFill>
                <a:cs typeface="Whitney Book" pitchFamily="50" charset="0"/>
              </a:rPr>
              <a:t>02:45 – 03:00 PM		Winners Announced</a:t>
            </a:r>
          </a:p>
          <a:p>
            <a:pPr>
              <a:lnSpc>
                <a:spcPct val="150000"/>
              </a:lnSpc>
              <a:spcBef>
                <a:spcPts val="0"/>
              </a:spcBef>
              <a:spcAft>
                <a:spcPts val="0"/>
              </a:spcAft>
            </a:pPr>
            <a:r>
              <a:rPr lang="en-US" sz="2400" dirty="0">
                <a:solidFill>
                  <a:schemeClr val="accent1"/>
                </a:solidFill>
                <a:cs typeface="Whitney Book" pitchFamily="50" charset="0"/>
              </a:rPr>
              <a:t>03:00 – 04:00 PM		Networking Reception</a:t>
            </a:r>
            <a:endParaRPr lang="en-US" sz="2400" dirty="0">
              <a:solidFill>
                <a:schemeClr val="accent2"/>
              </a:solidFill>
              <a:cs typeface="Whitney Book" pitchFamily="50" charset="0"/>
            </a:endParaRPr>
          </a:p>
        </p:txBody>
      </p:sp>
      <p:sp>
        <p:nvSpPr>
          <p:cNvPr id="12" name="TextBox 11"/>
          <p:cNvSpPr txBox="1"/>
          <p:nvPr/>
        </p:nvSpPr>
        <p:spPr>
          <a:xfrm>
            <a:off x="548953" y="1200094"/>
            <a:ext cx="8986933" cy="707886"/>
          </a:xfrm>
          <a:prstGeom prst="rect">
            <a:avLst/>
          </a:prstGeom>
          <a:noFill/>
        </p:spPr>
        <p:txBody>
          <a:bodyPr wrap="square" rtlCol="0">
            <a:spAutoFit/>
          </a:bodyPr>
          <a:lstStyle/>
          <a:p>
            <a:r>
              <a:rPr lang="en-US" sz="2000" dirty="0">
                <a:solidFill>
                  <a:schemeClr val="accent1"/>
                </a:solidFill>
              </a:rPr>
              <a:t>Friday, February 28, 2020</a:t>
            </a:r>
          </a:p>
          <a:p>
            <a:r>
              <a:rPr lang="en-US" sz="2000" dirty="0">
                <a:solidFill>
                  <a:schemeClr val="accent1"/>
                </a:solidFill>
              </a:rPr>
              <a:t>Jon M. Huntsman Hall, F85</a:t>
            </a:r>
          </a:p>
        </p:txBody>
      </p:sp>
    </p:spTree>
    <p:extLst>
      <p:ext uri="{BB962C8B-B14F-4D97-AF65-F5344CB8AC3E}">
        <p14:creationId xmlns:p14="http://schemas.microsoft.com/office/powerpoint/2010/main" val="209591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FD94CE5-CBAE-493D-825A-08CE9AA2FFF2}"/>
              </a:ext>
            </a:extLst>
          </p:cNvPr>
          <p:cNvSpPr>
            <a:spLocks noGrp="1"/>
          </p:cNvSpPr>
          <p:nvPr>
            <p:ph type="title"/>
          </p:nvPr>
        </p:nvSpPr>
        <p:spPr>
          <a:xfrm>
            <a:off x="641507" y="672213"/>
            <a:ext cx="11018952" cy="480131"/>
          </a:xfrm>
        </p:spPr>
        <p:txBody>
          <a:bodyPr/>
          <a:lstStyle/>
          <a:p>
            <a:r>
              <a:rPr lang="en-US" sz="2800" dirty="0">
                <a:solidFill>
                  <a:srgbClr val="B1002B"/>
                </a:solidFill>
                <a:latin typeface="+mn-lt"/>
                <a:cs typeface="Whitney Book" pitchFamily="50" charset="0"/>
              </a:rPr>
              <a:t>Questions?</a:t>
            </a:r>
            <a:endParaRPr lang="en-US" sz="1400" dirty="0">
              <a:solidFill>
                <a:srgbClr val="B1002B"/>
              </a:solidFill>
              <a:latin typeface="+mn-lt"/>
              <a:cs typeface="Whitney Book" pitchFamily="50" charset="0"/>
            </a:endParaRPr>
          </a:p>
        </p:txBody>
      </p:sp>
      <p:sp>
        <p:nvSpPr>
          <p:cNvPr id="12" name="Footer Placeholder 2"/>
          <p:cNvSpPr>
            <a:spLocks noGrp="1"/>
          </p:cNvSpPr>
          <p:nvPr>
            <p:ph type="ftr" sz="quarter" idx="11"/>
          </p:nvPr>
        </p:nvSpPr>
        <p:spPr>
          <a:xfrm>
            <a:off x="7886700" y="6512014"/>
            <a:ext cx="4114800" cy="365125"/>
          </a:xfrm>
        </p:spPr>
        <p:txBody>
          <a:bodyPr/>
          <a:lstStyle/>
          <a:p>
            <a:r>
              <a:rPr lang="en-US" dirty="0"/>
              <a:t>Wharton Customer Analytics Initiative</a:t>
            </a:r>
          </a:p>
        </p:txBody>
      </p:sp>
      <p:sp>
        <p:nvSpPr>
          <p:cNvPr id="13" name="Slide Number Placeholder 3"/>
          <p:cNvSpPr>
            <a:spLocks noGrp="1"/>
          </p:cNvSpPr>
          <p:nvPr>
            <p:ph type="sldNum" sz="quarter" idx="12"/>
          </p:nvPr>
        </p:nvSpPr>
        <p:spPr>
          <a:xfrm>
            <a:off x="9258300" y="6138380"/>
            <a:ext cx="2743200" cy="365125"/>
          </a:xfrm>
        </p:spPr>
        <p:txBody>
          <a:bodyPr/>
          <a:lstStyle/>
          <a:p>
            <a:fld id="{0499C290-51E0-41BB-9934-58A3D372F678}" type="slidenum">
              <a:rPr lang="en-US" smtClean="0"/>
              <a:pPr/>
              <a:t>17</a:t>
            </a:fld>
            <a:endParaRPr lang="en-US"/>
          </a:p>
        </p:txBody>
      </p:sp>
      <p:sp>
        <p:nvSpPr>
          <p:cNvPr id="5" name="Content Placeholder 4"/>
          <p:cNvSpPr>
            <a:spLocks noGrp="1"/>
          </p:cNvSpPr>
          <p:nvPr>
            <p:ph sz="quarter" idx="13"/>
          </p:nvPr>
        </p:nvSpPr>
        <p:spPr>
          <a:xfrm>
            <a:off x="641507" y="1635469"/>
            <a:ext cx="10363200" cy="1222698"/>
          </a:xfrm>
        </p:spPr>
        <p:txBody>
          <a:bodyPr>
            <a:noAutofit/>
          </a:bodyPr>
          <a:lstStyle/>
          <a:p>
            <a:pPr fontAlgn="base"/>
            <a:r>
              <a:rPr lang="en-US" sz="2000" b="0" dirty="0">
                <a:solidFill>
                  <a:schemeClr val="accent1"/>
                </a:solidFill>
              </a:rPr>
              <a:t>Each team will be called upon in order to ask questions, please be ready when your team has been called upon.</a:t>
            </a:r>
            <a:endParaRPr lang="en-US" sz="1800" b="0" i="1" dirty="0">
              <a:solidFill>
                <a:schemeClr val="accent1"/>
              </a:solidFill>
            </a:endParaRPr>
          </a:p>
          <a:p>
            <a:pPr>
              <a:lnSpc>
                <a:spcPct val="100000"/>
              </a:lnSpc>
              <a:spcBef>
                <a:spcPts val="0"/>
              </a:spcBef>
            </a:pPr>
            <a:endParaRPr lang="en-US" sz="1800" dirty="0">
              <a:solidFill>
                <a:srgbClr val="004785"/>
              </a:solidFill>
              <a:latin typeface="Whitney Book" pitchFamily="50" charset="0"/>
              <a:cs typeface="Whitney Book" pitchFamily="50" charset="0"/>
            </a:endParaRPr>
          </a:p>
          <a:p>
            <a:pPr>
              <a:lnSpc>
                <a:spcPct val="100000"/>
              </a:lnSpc>
              <a:spcBef>
                <a:spcPts val="0"/>
              </a:spcBef>
            </a:pPr>
            <a:endParaRPr lang="en-US" sz="1800" dirty="0">
              <a:solidFill>
                <a:srgbClr val="004785"/>
              </a:solidFill>
              <a:latin typeface="Whitney Book" pitchFamily="50" charset="0"/>
              <a:cs typeface="Whitney Book" pitchFamily="50" charset="0"/>
            </a:endParaRPr>
          </a:p>
          <a:p>
            <a:pPr>
              <a:lnSpc>
                <a:spcPct val="100000"/>
              </a:lnSpc>
              <a:spcBef>
                <a:spcPts val="0"/>
              </a:spcBef>
            </a:pPr>
            <a:r>
              <a:rPr lang="en-US" sz="1800" dirty="0">
                <a:solidFill>
                  <a:srgbClr val="004785"/>
                </a:solidFill>
                <a:latin typeface="Whitney Book" pitchFamily="50" charset="0"/>
                <a:cs typeface="Whitney Book" pitchFamily="50" charset="0"/>
              </a:rPr>
              <a:t> </a:t>
            </a:r>
          </a:p>
          <a:p>
            <a:pPr>
              <a:lnSpc>
                <a:spcPct val="100000"/>
              </a:lnSpc>
              <a:spcBef>
                <a:spcPts val="0"/>
              </a:spcBef>
            </a:pPr>
            <a:endParaRPr lang="en-US" sz="1800" dirty="0">
              <a:solidFill>
                <a:srgbClr val="004785"/>
              </a:solidFill>
              <a:cs typeface="Whitney Book" pitchFamily="50" charset="0"/>
            </a:endParaRPr>
          </a:p>
          <a:p>
            <a:pPr>
              <a:lnSpc>
                <a:spcPct val="100000"/>
              </a:lnSpc>
              <a:spcBef>
                <a:spcPts val="0"/>
              </a:spcBef>
            </a:pPr>
            <a:endParaRPr lang="en-US" sz="1800" b="0" i="1" dirty="0">
              <a:solidFill>
                <a:srgbClr val="004785"/>
              </a:solidFill>
              <a:latin typeface="Whitney Book" pitchFamily="50" charset="0"/>
              <a:cs typeface="Whitney Book" pitchFamily="50" charset="0"/>
            </a:endParaRPr>
          </a:p>
          <a:p>
            <a:pPr>
              <a:lnSpc>
                <a:spcPct val="100000"/>
              </a:lnSpc>
              <a:spcBef>
                <a:spcPts val="0"/>
              </a:spcBef>
            </a:pPr>
            <a:endParaRPr lang="en-US" dirty="0">
              <a:solidFill>
                <a:srgbClr val="004785"/>
              </a:solidFill>
            </a:endParaRPr>
          </a:p>
        </p:txBody>
      </p:sp>
    </p:spTree>
    <p:extLst>
      <p:ext uri="{BB962C8B-B14F-4D97-AF65-F5344CB8AC3E}">
        <p14:creationId xmlns:p14="http://schemas.microsoft.com/office/powerpoint/2010/main" val="850657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FD94CE5-CBAE-493D-825A-08CE9AA2FFF2}"/>
              </a:ext>
            </a:extLst>
          </p:cNvPr>
          <p:cNvSpPr>
            <a:spLocks noGrp="1"/>
          </p:cNvSpPr>
          <p:nvPr>
            <p:ph type="title"/>
          </p:nvPr>
        </p:nvSpPr>
        <p:spPr>
          <a:xfrm>
            <a:off x="641507" y="672213"/>
            <a:ext cx="11018952" cy="480131"/>
          </a:xfrm>
        </p:spPr>
        <p:txBody>
          <a:bodyPr/>
          <a:lstStyle/>
          <a:p>
            <a:r>
              <a:rPr lang="en-US" sz="2800" dirty="0">
                <a:solidFill>
                  <a:srgbClr val="B1002B"/>
                </a:solidFill>
                <a:latin typeface="+mn-lt"/>
                <a:cs typeface="Whitney Book" pitchFamily="50" charset="0"/>
              </a:rPr>
              <a:t>Webinar Recording</a:t>
            </a:r>
            <a:endParaRPr lang="en-US" sz="1400" dirty="0">
              <a:solidFill>
                <a:srgbClr val="B1002B"/>
              </a:solidFill>
              <a:latin typeface="+mn-lt"/>
              <a:cs typeface="Whitney Book" pitchFamily="50" charset="0"/>
            </a:endParaRPr>
          </a:p>
        </p:txBody>
      </p:sp>
      <p:sp>
        <p:nvSpPr>
          <p:cNvPr id="12" name="Footer Placeholder 2"/>
          <p:cNvSpPr>
            <a:spLocks noGrp="1"/>
          </p:cNvSpPr>
          <p:nvPr>
            <p:ph type="ftr" sz="quarter" idx="11"/>
          </p:nvPr>
        </p:nvSpPr>
        <p:spPr>
          <a:xfrm>
            <a:off x="7886700" y="6512014"/>
            <a:ext cx="4114800" cy="365125"/>
          </a:xfrm>
        </p:spPr>
        <p:txBody>
          <a:bodyPr/>
          <a:lstStyle/>
          <a:p>
            <a:r>
              <a:rPr lang="en-US" dirty="0"/>
              <a:t>Wharton Customer Analytics Initiative</a:t>
            </a:r>
          </a:p>
        </p:txBody>
      </p:sp>
      <p:sp>
        <p:nvSpPr>
          <p:cNvPr id="13" name="Slide Number Placeholder 3"/>
          <p:cNvSpPr>
            <a:spLocks noGrp="1"/>
          </p:cNvSpPr>
          <p:nvPr>
            <p:ph type="sldNum" sz="quarter" idx="12"/>
          </p:nvPr>
        </p:nvSpPr>
        <p:spPr>
          <a:xfrm>
            <a:off x="9258300" y="6138380"/>
            <a:ext cx="2743200" cy="365125"/>
          </a:xfrm>
        </p:spPr>
        <p:txBody>
          <a:bodyPr/>
          <a:lstStyle/>
          <a:p>
            <a:fld id="{0499C290-51E0-41BB-9934-58A3D372F678}" type="slidenum">
              <a:rPr lang="en-US" smtClean="0"/>
              <a:pPr/>
              <a:t>18</a:t>
            </a:fld>
            <a:endParaRPr lang="en-US"/>
          </a:p>
        </p:txBody>
      </p:sp>
      <p:sp>
        <p:nvSpPr>
          <p:cNvPr id="5" name="Content Placeholder 4"/>
          <p:cNvSpPr>
            <a:spLocks noGrp="1"/>
          </p:cNvSpPr>
          <p:nvPr>
            <p:ph sz="quarter" idx="13"/>
          </p:nvPr>
        </p:nvSpPr>
        <p:spPr>
          <a:xfrm>
            <a:off x="641507" y="1635469"/>
            <a:ext cx="10363200" cy="1222698"/>
          </a:xfrm>
        </p:spPr>
        <p:txBody>
          <a:bodyPr>
            <a:noAutofit/>
          </a:bodyPr>
          <a:lstStyle/>
          <a:p>
            <a:pPr fontAlgn="base"/>
            <a:r>
              <a:rPr lang="en-US" sz="2000" b="0" dirty="0">
                <a:solidFill>
                  <a:schemeClr val="accent1"/>
                </a:solidFill>
              </a:rPr>
              <a:t>You can access the webinar recording here: </a:t>
            </a:r>
            <a:r>
              <a:rPr lang="en-US" sz="2000" b="0" dirty="0">
                <a:solidFill>
                  <a:schemeClr val="accent1"/>
                </a:solidFill>
                <a:hlinkClick r:id="rId3"/>
              </a:rPr>
              <a:t>https://bluejeans.com/s/OVGy7/</a:t>
            </a:r>
            <a:endParaRPr lang="en-US" sz="2000" b="0" dirty="0">
              <a:solidFill>
                <a:schemeClr val="accent1"/>
              </a:solidFill>
            </a:endParaRPr>
          </a:p>
          <a:p>
            <a:pPr fontAlgn="base"/>
            <a:r>
              <a:rPr lang="en-US" sz="2000" b="0" i="1" dirty="0">
                <a:solidFill>
                  <a:schemeClr val="accent1"/>
                </a:solidFill>
              </a:rPr>
              <a:t>Please note: The recording begins at ~24 minutes in</a:t>
            </a:r>
            <a:endParaRPr lang="en-US" sz="1800" b="0" i="1" dirty="0">
              <a:solidFill>
                <a:schemeClr val="accent1"/>
              </a:solidFill>
            </a:endParaRPr>
          </a:p>
          <a:p>
            <a:pPr>
              <a:lnSpc>
                <a:spcPct val="100000"/>
              </a:lnSpc>
              <a:spcBef>
                <a:spcPts val="0"/>
              </a:spcBef>
            </a:pPr>
            <a:endParaRPr lang="en-US" sz="1800" dirty="0">
              <a:solidFill>
                <a:srgbClr val="004785"/>
              </a:solidFill>
              <a:latin typeface="Whitney Book" pitchFamily="50" charset="0"/>
              <a:cs typeface="Whitney Book" pitchFamily="50" charset="0"/>
            </a:endParaRPr>
          </a:p>
          <a:p>
            <a:pPr>
              <a:lnSpc>
                <a:spcPct val="100000"/>
              </a:lnSpc>
              <a:spcBef>
                <a:spcPts val="0"/>
              </a:spcBef>
            </a:pPr>
            <a:endParaRPr lang="en-US" sz="1800" dirty="0">
              <a:solidFill>
                <a:srgbClr val="004785"/>
              </a:solidFill>
              <a:latin typeface="Whitney Book" pitchFamily="50" charset="0"/>
              <a:cs typeface="Whitney Book" pitchFamily="50" charset="0"/>
            </a:endParaRPr>
          </a:p>
          <a:p>
            <a:pPr>
              <a:lnSpc>
                <a:spcPct val="100000"/>
              </a:lnSpc>
              <a:spcBef>
                <a:spcPts val="0"/>
              </a:spcBef>
            </a:pPr>
            <a:r>
              <a:rPr lang="en-US" sz="1800" dirty="0">
                <a:solidFill>
                  <a:srgbClr val="004785"/>
                </a:solidFill>
                <a:latin typeface="Whitney Book" pitchFamily="50" charset="0"/>
                <a:cs typeface="Whitney Book" pitchFamily="50" charset="0"/>
              </a:rPr>
              <a:t> </a:t>
            </a:r>
          </a:p>
          <a:p>
            <a:pPr>
              <a:lnSpc>
                <a:spcPct val="100000"/>
              </a:lnSpc>
              <a:spcBef>
                <a:spcPts val="0"/>
              </a:spcBef>
            </a:pPr>
            <a:endParaRPr lang="en-US" sz="1800" dirty="0">
              <a:solidFill>
                <a:srgbClr val="004785"/>
              </a:solidFill>
              <a:cs typeface="Whitney Book" pitchFamily="50" charset="0"/>
            </a:endParaRPr>
          </a:p>
          <a:p>
            <a:pPr>
              <a:lnSpc>
                <a:spcPct val="100000"/>
              </a:lnSpc>
              <a:spcBef>
                <a:spcPts val="0"/>
              </a:spcBef>
            </a:pPr>
            <a:endParaRPr lang="en-US" sz="1800" b="0" i="1" dirty="0">
              <a:solidFill>
                <a:srgbClr val="004785"/>
              </a:solidFill>
              <a:latin typeface="Whitney Book" pitchFamily="50" charset="0"/>
              <a:cs typeface="Whitney Book" pitchFamily="50" charset="0"/>
            </a:endParaRPr>
          </a:p>
          <a:p>
            <a:pPr>
              <a:lnSpc>
                <a:spcPct val="100000"/>
              </a:lnSpc>
              <a:spcBef>
                <a:spcPts val="0"/>
              </a:spcBef>
            </a:pPr>
            <a:endParaRPr lang="en-US" dirty="0">
              <a:solidFill>
                <a:srgbClr val="004785"/>
              </a:solidFill>
            </a:endParaRPr>
          </a:p>
        </p:txBody>
      </p:sp>
    </p:spTree>
    <p:extLst>
      <p:ext uri="{BB962C8B-B14F-4D97-AF65-F5344CB8AC3E}">
        <p14:creationId xmlns:p14="http://schemas.microsoft.com/office/powerpoint/2010/main" val="299730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507" y="4343400"/>
            <a:ext cx="4402986" cy="1235618"/>
          </a:xfrm>
          <a:prstGeom prst="rect">
            <a:avLst/>
          </a:prstGeom>
        </p:spPr>
      </p:pic>
      <p:sp>
        <p:nvSpPr>
          <p:cNvPr id="3" name="Rectangle 2"/>
          <p:cNvSpPr/>
          <p:nvPr/>
        </p:nvSpPr>
        <p:spPr>
          <a:xfrm>
            <a:off x="4724400" y="914400"/>
            <a:ext cx="2743200" cy="3043608"/>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166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 t="4753" r="28847"/>
          <a:stretch/>
        </p:blipFill>
        <p:spPr>
          <a:xfrm>
            <a:off x="4511625" y="-367990"/>
            <a:ext cx="7698959" cy="6871494"/>
          </a:xfrm>
          <a:prstGeom prst="rect">
            <a:avLst/>
          </a:prstGeom>
        </p:spPr>
      </p:pic>
      <p:sp>
        <p:nvSpPr>
          <p:cNvPr id="7" name="Trapezoid 6"/>
          <p:cNvSpPr/>
          <p:nvPr/>
        </p:nvSpPr>
        <p:spPr>
          <a:xfrm>
            <a:off x="-1955800" y="-377794"/>
            <a:ext cx="8752016" cy="6891102"/>
          </a:xfrm>
          <a:prstGeom prst="trapezoid">
            <a:avLst>
              <a:gd name="adj" fmla="val 331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p>
        </p:txBody>
      </p:sp>
      <p:sp>
        <p:nvSpPr>
          <p:cNvPr id="5" name="Slide Number Placeholder 4"/>
          <p:cNvSpPr>
            <a:spLocks noGrp="1"/>
          </p:cNvSpPr>
          <p:nvPr>
            <p:ph type="sldNum" sz="quarter" idx="11"/>
          </p:nvPr>
        </p:nvSpPr>
        <p:spPr/>
        <p:txBody>
          <a:bodyPr/>
          <a:lstStyle/>
          <a:p>
            <a:fld id="{DD253308-F9C5-4FCB-8415-6DEE77C16A35}" type="slidenum">
              <a:rPr lang="en-US" smtClean="0"/>
              <a:pPr/>
              <a:t>2</a:t>
            </a:fld>
            <a:endParaRPr lang="en-US" dirty="0"/>
          </a:p>
        </p:txBody>
      </p:sp>
      <p:sp>
        <p:nvSpPr>
          <p:cNvPr id="8" name="Title 1"/>
          <p:cNvSpPr txBox="1">
            <a:spLocks/>
          </p:cNvSpPr>
          <p:nvPr/>
        </p:nvSpPr>
        <p:spPr>
          <a:xfrm>
            <a:off x="654661" y="743940"/>
            <a:ext cx="4520309" cy="480131"/>
          </a:xfrm>
          <a:prstGeom prst="rect">
            <a:avLst/>
          </a:prstGeom>
        </p:spPr>
        <p:txBody>
          <a:bodyPr/>
          <a:lstStyle>
            <a:lvl1pPr algn="l" defTabSz="914400" rtl="0" eaLnBrk="1" latinLnBrk="0" hangingPunct="1">
              <a:lnSpc>
                <a:spcPct val="90000"/>
              </a:lnSpc>
              <a:spcBef>
                <a:spcPct val="0"/>
              </a:spcBef>
              <a:buNone/>
              <a:defRPr sz="2800" kern="1200">
                <a:solidFill>
                  <a:srgbClr val="C5093B"/>
                </a:solidFill>
                <a:latin typeface="+mj-lt"/>
                <a:ea typeface="+mj-ea"/>
                <a:cs typeface="+mj-cs"/>
              </a:defRPr>
            </a:lvl1pPr>
          </a:lstStyle>
          <a:p>
            <a:r>
              <a:rPr lang="en-US" sz="3600" dirty="0"/>
              <a:t>Electronic Arts</a:t>
            </a:r>
          </a:p>
        </p:txBody>
      </p:sp>
      <p:sp>
        <p:nvSpPr>
          <p:cNvPr id="2" name="TextBox 1"/>
          <p:cNvSpPr txBox="1"/>
          <p:nvPr/>
        </p:nvSpPr>
        <p:spPr>
          <a:xfrm>
            <a:off x="654660" y="1253302"/>
            <a:ext cx="4980022" cy="1631216"/>
          </a:xfrm>
          <a:prstGeom prst="rect">
            <a:avLst/>
          </a:prstGeom>
          <a:noFill/>
        </p:spPr>
        <p:txBody>
          <a:bodyPr wrap="square" rtlCol="0">
            <a:spAutoFit/>
          </a:bodyPr>
          <a:lstStyle/>
          <a:p>
            <a:endParaRPr lang="en-US" sz="2000" b="1" dirty="0">
              <a:solidFill>
                <a:schemeClr val="accent1"/>
              </a:solidFill>
            </a:endParaRPr>
          </a:p>
          <a:p>
            <a:r>
              <a:rPr lang="en-US" sz="2000" b="1" dirty="0">
                <a:solidFill>
                  <a:schemeClr val="accent1"/>
                </a:solidFill>
              </a:rPr>
              <a:t>Kevin Maher, </a:t>
            </a:r>
            <a:r>
              <a:rPr lang="en-US" sz="2000" dirty="0">
                <a:solidFill>
                  <a:schemeClr val="accent1"/>
                </a:solidFill>
              </a:rPr>
              <a:t>VP – Analytics, Data Science, and </a:t>
            </a:r>
            <a:r>
              <a:rPr lang="en-US" sz="2000">
                <a:solidFill>
                  <a:schemeClr val="accent1"/>
                </a:solidFill>
              </a:rPr>
              <a:t>Analytics Solutions</a:t>
            </a:r>
            <a:endParaRPr lang="en-US" sz="2000" dirty="0">
              <a:solidFill>
                <a:schemeClr val="accent1"/>
              </a:solidFill>
            </a:endParaRPr>
          </a:p>
          <a:p>
            <a:endParaRPr lang="en-US" sz="2000" dirty="0">
              <a:solidFill>
                <a:schemeClr val="accent1"/>
              </a:solidFill>
            </a:endParaRPr>
          </a:p>
          <a:p>
            <a:r>
              <a:rPr lang="en-US" sz="2000" b="1" dirty="0">
                <a:solidFill>
                  <a:schemeClr val="accent1"/>
                </a:solidFill>
              </a:rPr>
              <a:t>Ben Medler, </a:t>
            </a:r>
            <a:r>
              <a:rPr lang="en-US" sz="2000" dirty="0">
                <a:solidFill>
                  <a:schemeClr val="accent1"/>
                </a:solidFill>
              </a:rPr>
              <a:t>Principal Data Scientist</a:t>
            </a:r>
          </a:p>
        </p:txBody>
      </p:sp>
      <p:sp>
        <p:nvSpPr>
          <p:cNvPr id="10" name="Title 1"/>
          <p:cNvSpPr txBox="1">
            <a:spLocks/>
          </p:cNvSpPr>
          <p:nvPr/>
        </p:nvSpPr>
        <p:spPr>
          <a:xfrm>
            <a:off x="654660" y="3468753"/>
            <a:ext cx="4520309" cy="480131"/>
          </a:xfrm>
          <a:prstGeom prst="rect">
            <a:avLst/>
          </a:prstGeom>
        </p:spPr>
        <p:txBody>
          <a:bodyPr/>
          <a:lstStyle>
            <a:lvl1pPr algn="l" defTabSz="914400" rtl="0" eaLnBrk="1" latinLnBrk="0" hangingPunct="1">
              <a:lnSpc>
                <a:spcPct val="90000"/>
              </a:lnSpc>
              <a:spcBef>
                <a:spcPct val="0"/>
              </a:spcBef>
              <a:buNone/>
              <a:defRPr sz="2800" kern="1200">
                <a:solidFill>
                  <a:srgbClr val="C5093B"/>
                </a:solidFill>
                <a:latin typeface="+mj-lt"/>
                <a:ea typeface="+mj-ea"/>
                <a:cs typeface="+mj-cs"/>
              </a:defRPr>
            </a:lvl1pPr>
          </a:lstStyle>
          <a:p>
            <a:r>
              <a:rPr lang="en-US" sz="3600" dirty="0"/>
              <a:t>WCA</a:t>
            </a:r>
          </a:p>
        </p:txBody>
      </p:sp>
      <p:sp>
        <p:nvSpPr>
          <p:cNvPr id="11" name="TextBox 10"/>
          <p:cNvSpPr txBox="1"/>
          <p:nvPr/>
        </p:nvSpPr>
        <p:spPr>
          <a:xfrm>
            <a:off x="654661" y="4297857"/>
            <a:ext cx="5412508" cy="1631216"/>
          </a:xfrm>
          <a:prstGeom prst="rect">
            <a:avLst/>
          </a:prstGeom>
          <a:noFill/>
        </p:spPr>
        <p:txBody>
          <a:bodyPr wrap="square" rtlCol="0">
            <a:spAutoFit/>
          </a:bodyPr>
          <a:lstStyle/>
          <a:p>
            <a:r>
              <a:rPr lang="en-US" sz="2000" b="1" dirty="0">
                <a:solidFill>
                  <a:schemeClr val="accent1"/>
                </a:solidFill>
              </a:rPr>
              <a:t>Kayleigh Smoot, </a:t>
            </a:r>
            <a:r>
              <a:rPr lang="en-US" sz="2000" dirty="0">
                <a:solidFill>
                  <a:schemeClr val="accent1"/>
                </a:solidFill>
              </a:rPr>
              <a:t>Associate</a:t>
            </a:r>
            <a:r>
              <a:rPr lang="en-US" sz="2000" b="1" dirty="0">
                <a:solidFill>
                  <a:schemeClr val="accent1"/>
                </a:solidFill>
              </a:rPr>
              <a:t> </a:t>
            </a:r>
            <a:r>
              <a:rPr lang="en-US" sz="2000" dirty="0">
                <a:solidFill>
                  <a:schemeClr val="accent1"/>
                </a:solidFill>
              </a:rPr>
              <a:t>Research &amp; Education Director</a:t>
            </a:r>
          </a:p>
          <a:p>
            <a:endParaRPr lang="en-US" sz="2000" dirty="0">
              <a:solidFill>
                <a:schemeClr val="accent1"/>
              </a:solidFill>
            </a:endParaRPr>
          </a:p>
          <a:p>
            <a:r>
              <a:rPr lang="en-US" sz="2000" b="1" dirty="0">
                <a:solidFill>
                  <a:schemeClr val="accent1"/>
                </a:solidFill>
              </a:rPr>
              <a:t>Matt Gray, </a:t>
            </a:r>
            <a:r>
              <a:rPr lang="en-US" sz="2000" dirty="0">
                <a:solidFill>
                  <a:schemeClr val="accent1"/>
                </a:solidFill>
              </a:rPr>
              <a:t>Senior</a:t>
            </a:r>
            <a:r>
              <a:rPr lang="en-US" sz="2000" b="1" dirty="0">
                <a:solidFill>
                  <a:schemeClr val="accent1"/>
                </a:solidFill>
              </a:rPr>
              <a:t> </a:t>
            </a:r>
            <a:r>
              <a:rPr lang="en-US" sz="2000" dirty="0">
                <a:solidFill>
                  <a:schemeClr val="accent1"/>
                </a:solidFill>
              </a:rPr>
              <a:t>Associate Director, Operations</a:t>
            </a:r>
          </a:p>
        </p:txBody>
      </p:sp>
      <p:sp>
        <p:nvSpPr>
          <p:cNvPr id="3" name="Footer Placeholder 2">
            <a:extLst>
              <a:ext uri="{FF2B5EF4-FFF2-40B4-BE49-F238E27FC236}">
                <a16:creationId xmlns:a16="http://schemas.microsoft.com/office/drawing/2014/main" id="{A30F1805-904B-4F38-8431-A2AC6998900D}"/>
              </a:ext>
            </a:extLst>
          </p:cNvPr>
          <p:cNvSpPr>
            <a:spLocks noGrp="1"/>
          </p:cNvSpPr>
          <p:nvPr>
            <p:ph type="ftr" sz="quarter" idx="10"/>
          </p:nvPr>
        </p:nvSpPr>
        <p:spPr/>
        <p:txBody>
          <a:bodyPr/>
          <a:lstStyle/>
          <a:p>
            <a:r>
              <a:rPr lang="en-US"/>
              <a:t>Wharton Customer Analytics</a:t>
            </a:r>
            <a:endParaRPr lang="en-US" dirty="0"/>
          </a:p>
        </p:txBody>
      </p:sp>
    </p:spTree>
    <p:extLst>
      <p:ext uri="{BB962C8B-B14F-4D97-AF65-F5344CB8AC3E}">
        <p14:creationId xmlns:p14="http://schemas.microsoft.com/office/powerpoint/2010/main" val="897853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fire, water, smoke&#10;&#10;Description automatically generated">
            <a:extLst>
              <a:ext uri="{FF2B5EF4-FFF2-40B4-BE49-F238E27FC236}">
                <a16:creationId xmlns:a16="http://schemas.microsoft.com/office/drawing/2014/main" id="{8A96237F-104A-48B8-9E40-6FD9D2B665F5}"/>
              </a:ext>
            </a:extLst>
          </p:cNvPr>
          <p:cNvPicPr>
            <a:picLocks noChangeAspect="1"/>
          </p:cNvPicPr>
          <p:nvPr/>
        </p:nvPicPr>
        <p:blipFill rotWithShape="1">
          <a:blip r:embed="rId3">
            <a:extLst>
              <a:ext uri="{28A0092B-C50C-407E-A947-70E740481C1C}">
                <a14:useLocalDpi xmlns:a14="http://schemas.microsoft.com/office/drawing/2010/main" val="0"/>
              </a:ext>
            </a:extLst>
          </a:blip>
          <a:srcRect b="5380"/>
          <a:stretch/>
        </p:blipFill>
        <p:spPr>
          <a:xfrm>
            <a:off x="0" y="0"/>
            <a:ext cx="12192000" cy="6489087"/>
          </a:xfrm>
          <a:prstGeom prst="rect">
            <a:avLst/>
          </a:prstGeom>
        </p:spPr>
      </p:pic>
      <p:sp>
        <p:nvSpPr>
          <p:cNvPr id="6" name="TextBox 5">
            <a:extLst>
              <a:ext uri="{FF2B5EF4-FFF2-40B4-BE49-F238E27FC236}">
                <a16:creationId xmlns:a16="http://schemas.microsoft.com/office/drawing/2014/main" id="{9D6EFC46-71DE-494A-942C-076BD2BA8EEC}"/>
              </a:ext>
            </a:extLst>
          </p:cNvPr>
          <p:cNvSpPr txBox="1"/>
          <p:nvPr/>
        </p:nvSpPr>
        <p:spPr>
          <a:xfrm>
            <a:off x="1416217" y="4249461"/>
            <a:ext cx="9355943" cy="1502696"/>
          </a:xfrm>
          <a:prstGeom prst="rect">
            <a:avLst/>
          </a:prstGeom>
          <a:solidFill>
            <a:schemeClr val="tx2"/>
          </a:solidFill>
        </p:spPr>
        <p:txBody>
          <a:bodyPr wrap="square" rtlCol="0">
            <a:spAutoFit/>
          </a:bodyPr>
          <a:lstStyle/>
          <a:p>
            <a:pPr marL="285750" indent="-285750">
              <a:buFont typeface="Arial" panose="020B0604020202020204" pitchFamily="34" charset="0"/>
              <a:buChar char="•"/>
            </a:pPr>
            <a:r>
              <a:rPr lang="en-US" dirty="0">
                <a:solidFill>
                  <a:schemeClr val="bg1"/>
                </a:solidFill>
              </a:rPr>
              <a:t>EA ranked as a Top Entertainment Company by Fortune’s list of the World’s </a:t>
            </a:r>
            <a:r>
              <a:rPr lang="en-US" b="1" dirty="0">
                <a:solidFill>
                  <a:schemeClr val="bg1"/>
                </a:solidFill>
              </a:rPr>
              <a:t>Most Admired Companies</a:t>
            </a:r>
          </a:p>
          <a:p>
            <a:pPr marL="285750" indent="-285750">
              <a:buFont typeface="Arial" panose="020B0604020202020204" pitchFamily="34" charset="0"/>
              <a:buChar char="•"/>
            </a:pPr>
            <a:r>
              <a:rPr lang="en-US" dirty="0">
                <a:solidFill>
                  <a:schemeClr val="bg1"/>
                </a:solidFill>
              </a:rPr>
              <a:t>Some of our famous games are FIFA, SIMS, Madden, Battlefield, Apex Legends</a:t>
            </a:r>
          </a:p>
          <a:p>
            <a:pPr marL="285750" indent="-285750">
              <a:buFont typeface="Arial" panose="020B0604020202020204" pitchFamily="34" charset="0"/>
              <a:buChar char="•"/>
            </a:pPr>
            <a:r>
              <a:rPr lang="en-US" dirty="0">
                <a:solidFill>
                  <a:schemeClr val="bg1"/>
                </a:solidFill>
              </a:rPr>
              <a:t>Our analytical and data science community at EA develop frameworks that deliver actionable insights to our studios and game teams </a:t>
            </a:r>
          </a:p>
        </p:txBody>
      </p:sp>
    </p:spTree>
    <p:extLst>
      <p:ext uri="{BB962C8B-B14F-4D97-AF65-F5344CB8AC3E}">
        <p14:creationId xmlns:p14="http://schemas.microsoft.com/office/powerpoint/2010/main" val="176179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GB" sz="3000" dirty="0"/>
              <a:t>Our Studios</a:t>
            </a:r>
          </a:p>
        </p:txBody>
      </p:sp>
      <p:pic>
        <p:nvPicPr>
          <p:cNvPr id="8" name="Bildobjekt 5"/>
          <p:cNvPicPr>
            <a:picLocks noChangeAspect="1"/>
          </p:cNvPicPr>
          <p:nvPr/>
        </p:nvPicPr>
        <p:blipFill rotWithShape="1">
          <a:blip r:embed="rId3" cstate="print">
            <a:duotone>
              <a:prstClr val="black"/>
              <a:srgbClr val="0098CF">
                <a:tint val="45000"/>
                <a:satMod val="400000"/>
              </a:srgbClr>
            </a:duotone>
            <a:extLst>
              <a:ext uri="{28A0092B-C50C-407E-A947-70E740481C1C}">
                <a14:useLocalDpi xmlns:a14="http://schemas.microsoft.com/office/drawing/2010/main" val="0"/>
              </a:ext>
            </a:extLst>
          </a:blip>
          <a:srcRect r="70988"/>
          <a:stretch/>
        </p:blipFill>
        <p:spPr>
          <a:xfrm>
            <a:off x="9150750" y="1188245"/>
            <a:ext cx="329647" cy="315319"/>
          </a:xfrm>
          <a:prstGeom prst="rect">
            <a:avLst/>
          </a:prstGeom>
        </p:spPr>
      </p:pic>
      <p:sp>
        <p:nvSpPr>
          <p:cNvPr id="9" name="TextBox 8"/>
          <p:cNvSpPr txBox="1"/>
          <p:nvPr/>
        </p:nvSpPr>
        <p:spPr>
          <a:xfrm>
            <a:off x="9428302" y="1180399"/>
            <a:ext cx="1101584" cy="334835"/>
          </a:xfrm>
          <a:prstGeom prst="rect">
            <a:avLst/>
          </a:prstGeom>
          <a:noFill/>
        </p:spPr>
        <p:txBody>
          <a:bodyPr wrap="none" rtlCol="0">
            <a:spAutoFit/>
          </a:bodyPr>
          <a:lstStyle/>
          <a:p>
            <a:r>
              <a:rPr lang="en-GB" sz="788" dirty="0">
                <a:solidFill>
                  <a:srgbClr val="0098CF"/>
                </a:solidFill>
                <a:latin typeface="Roboto Light" panose="02000000000000000000"/>
                <a:ea typeface="Roboto Black" panose="02000000000000000000" pitchFamily="2" charset="0"/>
              </a:rPr>
              <a:t>GLOBAL ANALYTICS</a:t>
            </a:r>
          </a:p>
          <a:p>
            <a:r>
              <a:rPr lang="en-GB" sz="788" dirty="0">
                <a:solidFill>
                  <a:srgbClr val="0098CF"/>
                </a:solidFill>
                <a:latin typeface="Roboto Light" panose="02000000000000000000"/>
                <a:ea typeface="Roboto Black" panose="02000000000000000000" pitchFamily="2" charset="0"/>
              </a:rPr>
              <a:t>&amp; INSIGHTS</a:t>
            </a:r>
          </a:p>
        </p:txBody>
      </p:sp>
      <p:pic>
        <p:nvPicPr>
          <p:cNvPr id="11" name="Picture 6" descr="https://c1.staticflickr.com/3/2905/14651804582_7828575a47_z.jpg"/>
          <p:cNvPicPr>
            <a:picLocks noChangeAspect="1" noChangeArrowheads="1"/>
          </p:cNvPicPr>
          <p:nvPr/>
        </p:nvPicPr>
        <p:blipFill rotWithShape="1">
          <a:blip r:embed="rId4">
            <a:extLst>
              <a:ext uri="{28A0092B-C50C-407E-A947-70E740481C1C}">
                <a14:useLocalDpi xmlns:a14="http://schemas.microsoft.com/office/drawing/2010/main" val="0"/>
              </a:ext>
            </a:extLst>
          </a:blip>
          <a:srcRect l="12796" t="12589" r="12224" b="6059"/>
          <a:stretch/>
        </p:blipFill>
        <p:spPr bwMode="auto">
          <a:xfrm>
            <a:off x="1883020" y="2479603"/>
            <a:ext cx="1745540" cy="283858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0" descr="http://assets.vg247.com/current/2014/01/bf4-012814.jpg"/>
          <p:cNvPicPr>
            <a:picLocks noChangeAspect="1" noChangeArrowheads="1"/>
          </p:cNvPicPr>
          <p:nvPr/>
        </p:nvPicPr>
        <p:blipFill rotWithShape="1">
          <a:blip r:embed="rId5">
            <a:extLst>
              <a:ext uri="{28A0092B-C50C-407E-A947-70E740481C1C}">
                <a14:useLocalDpi xmlns:a14="http://schemas.microsoft.com/office/drawing/2010/main" val="0"/>
              </a:ext>
            </a:extLst>
          </a:blip>
          <a:srcRect l="32365" r="31807"/>
          <a:stretch/>
        </p:blipFill>
        <p:spPr bwMode="auto">
          <a:xfrm>
            <a:off x="3997769" y="2476941"/>
            <a:ext cx="1745540" cy="2841249"/>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50768" r="14707"/>
          <a:stretch/>
        </p:blipFill>
        <p:spPr>
          <a:xfrm>
            <a:off x="6112517" y="2476941"/>
            <a:ext cx="1743888" cy="2841249"/>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7661" y="1817389"/>
            <a:ext cx="2213600" cy="526837"/>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11467" y="1871191"/>
            <a:ext cx="1718145" cy="419228"/>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09016" y="1734031"/>
            <a:ext cx="693548" cy="693548"/>
          </a:xfrm>
          <a:prstGeom prst="rect">
            <a:avLst/>
          </a:prstGeom>
        </p:spPr>
      </p:pic>
      <p:sp>
        <p:nvSpPr>
          <p:cNvPr id="14" name="TextBox 13"/>
          <p:cNvSpPr txBox="1"/>
          <p:nvPr/>
        </p:nvSpPr>
        <p:spPr>
          <a:xfrm>
            <a:off x="8226331" y="2476939"/>
            <a:ext cx="1743888" cy="3035446"/>
          </a:xfrm>
          <a:prstGeom prst="rect">
            <a:avLst/>
          </a:prstGeom>
          <a:noFill/>
        </p:spPr>
        <p:txBody>
          <a:bodyPr wrap="square" rtlCol="0">
            <a:spAutoFit/>
          </a:bodyPr>
          <a:lstStyle/>
          <a:p>
            <a:r>
              <a:rPr lang="en-US" sz="1275" i="1" dirty="0">
                <a:solidFill>
                  <a:prstClr val="black"/>
                </a:solidFill>
                <a:latin typeface="Roboto Condensed"/>
              </a:rPr>
              <a:t>Respawn</a:t>
            </a:r>
          </a:p>
          <a:p>
            <a:endParaRPr lang="en-US" sz="1275" i="1" dirty="0">
              <a:solidFill>
                <a:prstClr val="black"/>
              </a:solidFill>
              <a:latin typeface="Roboto Condensed"/>
            </a:endParaRPr>
          </a:p>
          <a:p>
            <a:r>
              <a:rPr lang="en-US" sz="1275" i="1" dirty="0">
                <a:solidFill>
                  <a:prstClr val="black"/>
                </a:solidFill>
                <a:latin typeface="Roboto Condensed"/>
              </a:rPr>
              <a:t>Criterion</a:t>
            </a:r>
          </a:p>
          <a:p>
            <a:endParaRPr lang="en-US" sz="1275" i="1" dirty="0">
              <a:solidFill>
                <a:prstClr val="black"/>
              </a:solidFill>
              <a:latin typeface="Roboto Condensed"/>
            </a:endParaRPr>
          </a:p>
          <a:p>
            <a:r>
              <a:rPr lang="en-US" sz="1275" i="1" dirty="0">
                <a:solidFill>
                  <a:prstClr val="black"/>
                </a:solidFill>
                <a:latin typeface="Roboto Condensed"/>
              </a:rPr>
              <a:t>Motive Studios</a:t>
            </a:r>
          </a:p>
          <a:p>
            <a:endParaRPr lang="en-US" sz="1275" i="1" dirty="0">
              <a:solidFill>
                <a:prstClr val="black"/>
              </a:solidFill>
              <a:latin typeface="Roboto Condensed"/>
            </a:endParaRPr>
          </a:p>
          <a:p>
            <a:r>
              <a:rPr lang="en-US" sz="1275" i="1" dirty="0" err="1">
                <a:solidFill>
                  <a:prstClr val="black"/>
                </a:solidFill>
                <a:latin typeface="Roboto Condensed"/>
              </a:rPr>
              <a:t>PopCap</a:t>
            </a:r>
            <a:endParaRPr lang="en-US" sz="1275" i="1" dirty="0">
              <a:solidFill>
                <a:prstClr val="black"/>
              </a:solidFill>
              <a:latin typeface="Roboto Condensed"/>
            </a:endParaRPr>
          </a:p>
          <a:p>
            <a:endParaRPr lang="en-US" sz="1275" i="1" dirty="0">
              <a:solidFill>
                <a:prstClr val="black"/>
              </a:solidFill>
              <a:latin typeface="Roboto Condensed"/>
            </a:endParaRPr>
          </a:p>
          <a:p>
            <a:r>
              <a:rPr lang="en-US" sz="1275" i="1" dirty="0">
                <a:solidFill>
                  <a:prstClr val="black"/>
                </a:solidFill>
                <a:latin typeface="Roboto Condensed"/>
              </a:rPr>
              <a:t>Capital Games</a:t>
            </a:r>
          </a:p>
          <a:p>
            <a:endParaRPr lang="en-US" sz="1275" i="1" dirty="0">
              <a:solidFill>
                <a:prstClr val="black"/>
              </a:solidFill>
              <a:latin typeface="Roboto Condensed"/>
            </a:endParaRPr>
          </a:p>
          <a:p>
            <a:r>
              <a:rPr lang="en-US" sz="1275" i="1" dirty="0">
                <a:solidFill>
                  <a:prstClr val="black"/>
                </a:solidFill>
                <a:latin typeface="Roboto Condensed"/>
              </a:rPr>
              <a:t>Fire Monkeys</a:t>
            </a:r>
          </a:p>
          <a:p>
            <a:endParaRPr lang="en-US" sz="1275" i="1" dirty="0">
              <a:solidFill>
                <a:prstClr val="black"/>
              </a:solidFill>
              <a:latin typeface="Roboto Condensed"/>
            </a:endParaRPr>
          </a:p>
          <a:p>
            <a:r>
              <a:rPr lang="en-US" sz="1275" i="1" dirty="0" err="1">
                <a:solidFill>
                  <a:prstClr val="black"/>
                </a:solidFill>
                <a:latin typeface="Roboto Condensed"/>
              </a:rPr>
              <a:t>Chillingo</a:t>
            </a:r>
            <a:endParaRPr lang="en-US" sz="1275" i="1" dirty="0">
              <a:solidFill>
                <a:prstClr val="black"/>
              </a:solidFill>
              <a:latin typeface="Roboto Condensed"/>
            </a:endParaRPr>
          </a:p>
          <a:p>
            <a:endParaRPr lang="en-US" sz="1275" i="1" dirty="0">
              <a:solidFill>
                <a:prstClr val="black"/>
              </a:solidFill>
              <a:latin typeface="Roboto Condensed"/>
            </a:endParaRPr>
          </a:p>
          <a:p>
            <a:r>
              <a:rPr lang="en-US" sz="1275" i="1" dirty="0">
                <a:solidFill>
                  <a:prstClr val="black"/>
                </a:solidFill>
                <a:latin typeface="Roboto Condensed"/>
              </a:rPr>
              <a:t>And many more…</a:t>
            </a:r>
            <a:endParaRPr lang="en-US" sz="1275" dirty="0">
              <a:solidFill>
                <a:prstClr val="black"/>
              </a:solidFill>
              <a:latin typeface="Roboto Condensed"/>
            </a:endParaRPr>
          </a:p>
        </p:txBody>
      </p:sp>
      <p:sp>
        <p:nvSpPr>
          <p:cNvPr id="15" name="TextBox 14"/>
          <p:cNvSpPr txBox="1"/>
          <p:nvPr/>
        </p:nvSpPr>
        <p:spPr>
          <a:xfrm>
            <a:off x="8226332" y="1907680"/>
            <a:ext cx="1973837" cy="415498"/>
          </a:xfrm>
          <a:prstGeom prst="rect">
            <a:avLst/>
          </a:prstGeom>
          <a:noFill/>
        </p:spPr>
        <p:txBody>
          <a:bodyPr wrap="square" rtlCol="0">
            <a:spAutoFit/>
          </a:bodyPr>
          <a:lstStyle/>
          <a:p>
            <a:r>
              <a:rPr lang="en-US" sz="2100" b="1" u="sng" dirty="0">
                <a:solidFill>
                  <a:prstClr val="black"/>
                </a:solidFill>
                <a:latin typeface="Roboto Condensed"/>
              </a:rPr>
              <a:t>As well as…</a:t>
            </a:r>
          </a:p>
        </p:txBody>
      </p:sp>
    </p:spTree>
    <p:extLst>
      <p:ext uri="{BB962C8B-B14F-4D97-AF65-F5344CB8AC3E}">
        <p14:creationId xmlns:p14="http://schemas.microsoft.com/office/powerpoint/2010/main" val="3721388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036233"/>
            <a:ext cx="10515600" cy="4351338"/>
          </a:xfrm>
        </p:spPr>
        <p:txBody>
          <a:bodyPr>
            <a:noAutofit/>
          </a:bodyPr>
          <a:lstStyle/>
          <a:p>
            <a:r>
              <a:rPr lang="en-US" dirty="0">
                <a:solidFill>
                  <a:srgbClr val="004785"/>
                </a:solidFill>
              </a:rPr>
              <a:t>As game companies move towards </a:t>
            </a:r>
            <a:r>
              <a:rPr lang="en-US" dirty="0">
                <a:solidFill>
                  <a:srgbClr val="0070C0"/>
                </a:solidFill>
              </a:rPr>
              <a:t>providing subscription services</a:t>
            </a:r>
            <a:r>
              <a:rPr lang="en-US" dirty="0">
                <a:solidFill>
                  <a:schemeClr val="accent1"/>
                </a:solidFill>
              </a:rPr>
              <a:t>, it’s </a:t>
            </a:r>
            <a:r>
              <a:rPr lang="en-US" dirty="0">
                <a:solidFill>
                  <a:srgbClr val="004785"/>
                </a:solidFill>
              </a:rPr>
              <a:t>becoming more important to </a:t>
            </a:r>
            <a:r>
              <a:rPr lang="en-US" dirty="0">
                <a:solidFill>
                  <a:srgbClr val="0070C0"/>
                </a:solidFill>
              </a:rPr>
              <a:t>match players with games </a:t>
            </a:r>
            <a:r>
              <a:rPr lang="en-US" dirty="0">
                <a:solidFill>
                  <a:srgbClr val="004785"/>
                </a:solidFill>
              </a:rPr>
              <a:t>that they will like</a:t>
            </a:r>
          </a:p>
          <a:p>
            <a:r>
              <a:rPr lang="en-US" dirty="0">
                <a:solidFill>
                  <a:srgbClr val="004785"/>
                </a:solidFill>
              </a:rPr>
              <a:t>We are looking for ways to </a:t>
            </a:r>
            <a:r>
              <a:rPr lang="en-US" dirty="0">
                <a:solidFill>
                  <a:srgbClr val="0070C0"/>
                </a:solidFill>
              </a:rPr>
              <a:t>achieve better recommendations </a:t>
            </a:r>
            <a:r>
              <a:rPr lang="en-US" dirty="0">
                <a:solidFill>
                  <a:srgbClr val="004785"/>
                </a:solidFill>
              </a:rPr>
              <a:t>using innovative methods</a:t>
            </a:r>
          </a:p>
          <a:p>
            <a:endParaRPr lang="en-US" dirty="0">
              <a:solidFill>
                <a:srgbClr val="004785"/>
              </a:solidFill>
            </a:endParaRPr>
          </a:p>
        </p:txBody>
      </p:sp>
      <p:sp>
        <p:nvSpPr>
          <p:cNvPr id="9" name="Footer Placeholder 2"/>
          <p:cNvSpPr>
            <a:spLocks noGrp="1"/>
          </p:cNvSpPr>
          <p:nvPr>
            <p:ph type="ftr" sz="quarter" idx="10"/>
          </p:nvPr>
        </p:nvSpPr>
        <p:spPr/>
        <p:txBody>
          <a:bodyPr/>
          <a:lstStyle/>
          <a:p>
            <a:r>
              <a:rPr lang="en-US" dirty="0"/>
              <a:t>Transforming Business Through Customer Data</a:t>
            </a:r>
          </a:p>
        </p:txBody>
      </p:sp>
      <p:sp>
        <p:nvSpPr>
          <p:cNvPr id="8" name="Slide Number Placeholder 3"/>
          <p:cNvSpPr>
            <a:spLocks noGrp="1"/>
          </p:cNvSpPr>
          <p:nvPr>
            <p:ph type="sldNum" sz="quarter" idx="11"/>
          </p:nvPr>
        </p:nvSpPr>
        <p:spPr/>
        <p:txBody>
          <a:bodyPr/>
          <a:lstStyle/>
          <a:p>
            <a:fld id="{0499C290-51E0-41BB-9934-58A3D372F678}" type="slidenum">
              <a:rPr lang="en-US" smtClean="0"/>
              <a:pPr/>
              <a:t>5</a:t>
            </a:fld>
            <a:endParaRPr lang="en-US" dirty="0"/>
          </a:p>
        </p:txBody>
      </p:sp>
      <p:pic>
        <p:nvPicPr>
          <p:cNvPr id="17" name="Picture 16" descr="game_subscription.png"/>
          <p:cNvPicPr>
            <a:picLocks noChangeAspect="1"/>
          </p:cNvPicPr>
          <p:nvPr/>
        </p:nvPicPr>
        <p:blipFill rotWithShape="1">
          <a:blip r:embed="rId3" cstate="print">
            <a:extLst>
              <a:ext uri="{28A0092B-C50C-407E-A947-70E740481C1C}">
                <a14:useLocalDpi xmlns:a14="http://schemas.microsoft.com/office/drawing/2010/main" val="0"/>
              </a:ext>
            </a:extLst>
          </a:blip>
          <a:srcRect l="7712" t="4084" r="7843" b="10915"/>
          <a:stretch/>
        </p:blipFill>
        <p:spPr>
          <a:xfrm>
            <a:off x="3216005" y="2740621"/>
            <a:ext cx="5438303" cy="3081146"/>
          </a:xfrm>
          <a:prstGeom prst="rect">
            <a:avLst/>
          </a:prstGeom>
        </p:spPr>
      </p:pic>
      <p:sp>
        <p:nvSpPr>
          <p:cNvPr id="18" name="Rectangle 17"/>
          <p:cNvSpPr/>
          <p:nvPr/>
        </p:nvSpPr>
        <p:spPr>
          <a:xfrm>
            <a:off x="3381978" y="5058867"/>
            <a:ext cx="1348284" cy="632177"/>
          </a:xfrm>
          <a:prstGeom prst="rect">
            <a:avLst/>
          </a:prstGeom>
          <a:noFill/>
          <a:ln>
            <a:solidFill>
              <a:srgbClr val="FF0000"/>
            </a:solidFill>
          </a:ln>
          <a:effectLst>
            <a:glow rad="2286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3381978" y="3503888"/>
            <a:ext cx="2872739" cy="1470989"/>
          </a:xfrm>
          <a:prstGeom prst="rect">
            <a:avLst/>
          </a:prstGeom>
          <a:noFill/>
          <a:ln>
            <a:solidFill>
              <a:srgbClr val="FF0000"/>
            </a:solidFill>
          </a:ln>
          <a:effectLst>
            <a:glow rad="2286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6329885" y="3492663"/>
            <a:ext cx="1424921" cy="1821841"/>
          </a:xfrm>
          <a:prstGeom prst="rect">
            <a:avLst/>
          </a:prstGeom>
          <a:noFill/>
          <a:ln>
            <a:solidFill>
              <a:srgbClr val="FF0000"/>
            </a:solidFill>
          </a:ln>
          <a:effectLst>
            <a:glow rad="2286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9" name="Group 108"/>
          <p:cNvGrpSpPr/>
          <p:nvPr/>
        </p:nvGrpSpPr>
        <p:grpSpPr>
          <a:xfrm>
            <a:off x="1218301" y="2940372"/>
            <a:ext cx="990600" cy="977255"/>
            <a:chOff x="7273555" y="3267623"/>
            <a:chExt cx="1312613" cy="1294931"/>
          </a:xfrm>
        </p:grpSpPr>
        <p:sp>
          <p:nvSpPr>
            <p:cNvPr id="88" name="Oval 87">
              <a:extLst>
                <a:ext uri="{FF2B5EF4-FFF2-40B4-BE49-F238E27FC236}">
                  <a16:creationId xmlns:a16="http://schemas.microsoft.com/office/drawing/2014/main" id="{C8156387-9BBE-421D-9862-9DFD6BC2EF22}"/>
                </a:ext>
              </a:extLst>
            </p:cNvPr>
            <p:cNvSpPr/>
            <p:nvPr/>
          </p:nvSpPr>
          <p:spPr>
            <a:xfrm>
              <a:off x="7273555" y="3267623"/>
              <a:ext cx="1312613" cy="129493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ln>
                  <a:solidFill>
                    <a:srgbClr val="FF0000"/>
                  </a:solidFill>
                </a:ln>
              </a:endParaRPr>
            </a:p>
          </p:txBody>
        </p:sp>
        <p:sp>
          <p:nvSpPr>
            <p:cNvPr id="91" name="Freeform: Shape 19">
              <a:extLst>
                <a:ext uri="{FF2B5EF4-FFF2-40B4-BE49-F238E27FC236}">
                  <a16:creationId xmlns:a16="http://schemas.microsoft.com/office/drawing/2014/main" id="{5FEAAD61-066D-499C-AE55-1DD3EEA9D122}"/>
                </a:ext>
              </a:extLst>
            </p:cNvPr>
            <p:cNvSpPr/>
            <p:nvPr/>
          </p:nvSpPr>
          <p:spPr>
            <a:xfrm>
              <a:off x="7567214" y="4025406"/>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Freeform: Shape 23">
              <a:extLst>
                <a:ext uri="{FF2B5EF4-FFF2-40B4-BE49-F238E27FC236}">
                  <a16:creationId xmlns:a16="http://schemas.microsoft.com/office/drawing/2014/main" id="{078BF7DA-86BB-41B2-8C76-D8CD727DE398}"/>
                </a:ext>
              </a:extLst>
            </p:cNvPr>
            <p:cNvSpPr/>
            <p:nvPr/>
          </p:nvSpPr>
          <p:spPr>
            <a:xfrm>
              <a:off x="7812436" y="3765505"/>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Freeform: Shape 24">
              <a:extLst>
                <a:ext uri="{FF2B5EF4-FFF2-40B4-BE49-F238E27FC236}">
                  <a16:creationId xmlns:a16="http://schemas.microsoft.com/office/drawing/2014/main" id="{A1A518BF-885F-4256-BDF6-378398ED5620}"/>
                </a:ext>
              </a:extLst>
            </p:cNvPr>
            <p:cNvSpPr/>
            <p:nvPr/>
          </p:nvSpPr>
          <p:spPr>
            <a:xfrm>
              <a:off x="8085695" y="3530634"/>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Freeform: Shape 26">
              <a:extLst>
                <a:ext uri="{FF2B5EF4-FFF2-40B4-BE49-F238E27FC236}">
                  <a16:creationId xmlns:a16="http://schemas.microsoft.com/office/drawing/2014/main" id="{A1E41977-11D3-436E-BA01-5181856A40BE}"/>
                </a:ext>
              </a:extLst>
            </p:cNvPr>
            <p:cNvSpPr/>
            <p:nvPr/>
          </p:nvSpPr>
          <p:spPr>
            <a:xfrm>
              <a:off x="8178508" y="3872028"/>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Freeform: Shape 32">
              <a:extLst>
                <a:ext uri="{FF2B5EF4-FFF2-40B4-BE49-F238E27FC236}">
                  <a16:creationId xmlns:a16="http://schemas.microsoft.com/office/drawing/2014/main" id="{5DA636B5-C963-40FC-8112-620082E2120B}"/>
                </a:ext>
              </a:extLst>
            </p:cNvPr>
            <p:cNvSpPr/>
            <p:nvPr/>
          </p:nvSpPr>
          <p:spPr>
            <a:xfrm>
              <a:off x="7879380" y="4057703"/>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11" name="Curved Connector 110"/>
          <p:cNvCxnSpPr>
            <a:cxnSpLocks/>
          </p:cNvCxnSpPr>
          <p:nvPr/>
        </p:nvCxnSpPr>
        <p:spPr>
          <a:xfrm rot="10800000">
            <a:off x="2229603" y="3557003"/>
            <a:ext cx="1204394" cy="1041830"/>
          </a:xfrm>
          <a:prstGeom prst="curvedConnector3">
            <a:avLst>
              <a:gd name="adj1" fmla="val 50000"/>
            </a:avLst>
          </a:prstGeom>
          <a:ln w="38100" cmpd="sng">
            <a:solidFill>
              <a:srgbClr val="FF0000"/>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12" name="Group 111"/>
          <p:cNvGrpSpPr/>
          <p:nvPr/>
        </p:nvGrpSpPr>
        <p:grpSpPr>
          <a:xfrm>
            <a:off x="9387150" y="4182510"/>
            <a:ext cx="1544811" cy="1524000"/>
            <a:chOff x="7071618" y="3048000"/>
            <a:chExt cx="2046982" cy="2019406"/>
          </a:xfrm>
        </p:grpSpPr>
        <p:sp>
          <p:nvSpPr>
            <p:cNvPr id="113" name="Oval 112">
              <a:extLst>
                <a:ext uri="{FF2B5EF4-FFF2-40B4-BE49-F238E27FC236}">
                  <a16:creationId xmlns:a16="http://schemas.microsoft.com/office/drawing/2014/main" id="{C8156387-9BBE-421D-9862-9DFD6BC2EF22}"/>
                </a:ext>
              </a:extLst>
            </p:cNvPr>
            <p:cNvSpPr/>
            <p:nvPr/>
          </p:nvSpPr>
          <p:spPr>
            <a:xfrm>
              <a:off x="7071618" y="3048000"/>
              <a:ext cx="2046982" cy="201940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ln>
                  <a:solidFill>
                    <a:srgbClr val="FF0000"/>
                  </a:solidFill>
                </a:ln>
              </a:endParaRPr>
            </a:p>
          </p:txBody>
        </p:sp>
        <p:sp>
          <p:nvSpPr>
            <p:cNvPr id="114" name="Freeform: Shape 17">
              <a:extLst>
                <a:ext uri="{FF2B5EF4-FFF2-40B4-BE49-F238E27FC236}">
                  <a16:creationId xmlns:a16="http://schemas.microsoft.com/office/drawing/2014/main" id="{005227E0-8F92-4E2B-9353-EAAC089282B6}"/>
                </a:ext>
              </a:extLst>
            </p:cNvPr>
            <p:cNvSpPr/>
            <p:nvPr/>
          </p:nvSpPr>
          <p:spPr>
            <a:xfrm>
              <a:off x="7415131" y="4360229"/>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Freeform: Shape 18">
              <a:extLst>
                <a:ext uri="{FF2B5EF4-FFF2-40B4-BE49-F238E27FC236}">
                  <a16:creationId xmlns:a16="http://schemas.microsoft.com/office/drawing/2014/main" id="{FF1809E4-9748-4EF3-897E-D110E4CC1695}"/>
                </a:ext>
              </a:extLst>
            </p:cNvPr>
            <p:cNvSpPr/>
            <p:nvPr/>
          </p:nvSpPr>
          <p:spPr>
            <a:xfrm>
              <a:off x="7780025" y="4642192"/>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Freeform: Shape 19">
              <a:extLst>
                <a:ext uri="{FF2B5EF4-FFF2-40B4-BE49-F238E27FC236}">
                  <a16:creationId xmlns:a16="http://schemas.microsoft.com/office/drawing/2014/main" id="{5FEAAD61-066D-499C-AE55-1DD3EEA9D122}"/>
                </a:ext>
              </a:extLst>
            </p:cNvPr>
            <p:cNvSpPr/>
            <p:nvPr/>
          </p:nvSpPr>
          <p:spPr>
            <a:xfrm>
              <a:off x="7567214" y="4025406"/>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Freeform: Shape 20">
              <a:extLst>
                <a:ext uri="{FF2B5EF4-FFF2-40B4-BE49-F238E27FC236}">
                  <a16:creationId xmlns:a16="http://schemas.microsoft.com/office/drawing/2014/main" id="{71F00DB3-DBFC-4B56-9CF6-20D0BAB7FBBC}"/>
                </a:ext>
              </a:extLst>
            </p:cNvPr>
            <p:cNvSpPr/>
            <p:nvPr/>
          </p:nvSpPr>
          <p:spPr>
            <a:xfrm>
              <a:off x="8509522" y="4000168"/>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Freeform: Shape 21">
              <a:extLst>
                <a:ext uri="{FF2B5EF4-FFF2-40B4-BE49-F238E27FC236}">
                  <a16:creationId xmlns:a16="http://schemas.microsoft.com/office/drawing/2014/main" id="{063AAD5D-32CB-4162-A3E3-66903EE2AB55}"/>
                </a:ext>
              </a:extLst>
            </p:cNvPr>
            <p:cNvSpPr/>
            <p:nvPr/>
          </p:nvSpPr>
          <p:spPr>
            <a:xfrm>
              <a:off x="7292992" y="3779721"/>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Freeform: Shape 22">
              <a:extLst>
                <a:ext uri="{FF2B5EF4-FFF2-40B4-BE49-F238E27FC236}">
                  <a16:creationId xmlns:a16="http://schemas.microsoft.com/office/drawing/2014/main" id="{1A3282C7-2092-468E-958B-7916E313259D}"/>
                </a:ext>
              </a:extLst>
            </p:cNvPr>
            <p:cNvSpPr/>
            <p:nvPr/>
          </p:nvSpPr>
          <p:spPr>
            <a:xfrm>
              <a:off x="7882780" y="3241942"/>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Freeform: Shape 23">
              <a:extLst>
                <a:ext uri="{FF2B5EF4-FFF2-40B4-BE49-F238E27FC236}">
                  <a16:creationId xmlns:a16="http://schemas.microsoft.com/office/drawing/2014/main" id="{078BF7DA-86BB-41B2-8C76-D8CD727DE398}"/>
                </a:ext>
              </a:extLst>
            </p:cNvPr>
            <p:cNvSpPr/>
            <p:nvPr/>
          </p:nvSpPr>
          <p:spPr>
            <a:xfrm>
              <a:off x="7812436" y="3765505"/>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Freeform: Shape 24">
              <a:extLst>
                <a:ext uri="{FF2B5EF4-FFF2-40B4-BE49-F238E27FC236}">
                  <a16:creationId xmlns:a16="http://schemas.microsoft.com/office/drawing/2014/main" id="{A1A518BF-885F-4256-BDF6-378398ED5620}"/>
                </a:ext>
              </a:extLst>
            </p:cNvPr>
            <p:cNvSpPr/>
            <p:nvPr/>
          </p:nvSpPr>
          <p:spPr>
            <a:xfrm>
              <a:off x="8324941" y="3477159"/>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Freeform: Shape 25">
              <a:extLst>
                <a:ext uri="{FF2B5EF4-FFF2-40B4-BE49-F238E27FC236}">
                  <a16:creationId xmlns:a16="http://schemas.microsoft.com/office/drawing/2014/main" id="{48C53329-87D0-436B-B0BF-C66D1FC34BBD}"/>
                </a:ext>
              </a:extLst>
            </p:cNvPr>
            <p:cNvSpPr/>
            <p:nvPr/>
          </p:nvSpPr>
          <p:spPr>
            <a:xfrm>
              <a:off x="8304487" y="4483940"/>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Freeform: Shape 26">
              <a:extLst>
                <a:ext uri="{FF2B5EF4-FFF2-40B4-BE49-F238E27FC236}">
                  <a16:creationId xmlns:a16="http://schemas.microsoft.com/office/drawing/2014/main" id="{A1E41977-11D3-436E-BA01-5181856A40BE}"/>
                </a:ext>
              </a:extLst>
            </p:cNvPr>
            <p:cNvSpPr/>
            <p:nvPr/>
          </p:nvSpPr>
          <p:spPr>
            <a:xfrm>
              <a:off x="8178508" y="3872028"/>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Freeform: Shape 27">
              <a:extLst>
                <a:ext uri="{FF2B5EF4-FFF2-40B4-BE49-F238E27FC236}">
                  <a16:creationId xmlns:a16="http://schemas.microsoft.com/office/drawing/2014/main" id="{8536283B-12FE-4AC3-BF36-ED452C5D9C01}"/>
                </a:ext>
              </a:extLst>
            </p:cNvPr>
            <p:cNvSpPr/>
            <p:nvPr/>
          </p:nvSpPr>
          <p:spPr>
            <a:xfrm>
              <a:off x="8595160" y="4339734"/>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Freeform: Shape 28">
              <a:extLst>
                <a:ext uri="{FF2B5EF4-FFF2-40B4-BE49-F238E27FC236}">
                  <a16:creationId xmlns:a16="http://schemas.microsoft.com/office/drawing/2014/main" id="{2BAF0C04-6807-4CE8-90EF-CF432E3CFF08}"/>
                </a:ext>
              </a:extLst>
            </p:cNvPr>
            <p:cNvSpPr/>
            <p:nvPr/>
          </p:nvSpPr>
          <p:spPr>
            <a:xfrm>
              <a:off x="7638567" y="3467677"/>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Freeform: Shape 29">
              <a:extLst>
                <a:ext uri="{FF2B5EF4-FFF2-40B4-BE49-F238E27FC236}">
                  <a16:creationId xmlns:a16="http://schemas.microsoft.com/office/drawing/2014/main" id="{50A6A949-CBBF-4D25-9165-7CF4834A3F18}"/>
                </a:ext>
              </a:extLst>
            </p:cNvPr>
            <p:cNvSpPr/>
            <p:nvPr/>
          </p:nvSpPr>
          <p:spPr>
            <a:xfrm>
              <a:off x="7923265" y="4110437"/>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Freeform: Shape 30">
              <a:extLst>
                <a:ext uri="{FF2B5EF4-FFF2-40B4-BE49-F238E27FC236}">
                  <a16:creationId xmlns:a16="http://schemas.microsoft.com/office/drawing/2014/main" id="{AF38D54E-7056-4503-9C0F-A75FDAA43013}"/>
                </a:ext>
              </a:extLst>
            </p:cNvPr>
            <p:cNvSpPr/>
            <p:nvPr/>
          </p:nvSpPr>
          <p:spPr>
            <a:xfrm>
              <a:off x="8074669" y="4435752"/>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Freeform: Shape 31">
              <a:extLst>
                <a:ext uri="{FF2B5EF4-FFF2-40B4-BE49-F238E27FC236}">
                  <a16:creationId xmlns:a16="http://schemas.microsoft.com/office/drawing/2014/main" id="{55E144A4-8E92-4EDA-9B47-BCBD69985D51}"/>
                </a:ext>
              </a:extLst>
            </p:cNvPr>
            <p:cNvSpPr/>
            <p:nvPr/>
          </p:nvSpPr>
          <p:spPr>
            <a:xfrm>
              <a:off x="8183267" y="3224640"/>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Freeform: Shape 32">
              <a:extLst>
                <a:ext uri="{FF2B5EF4-FFF2-40B4-BE49-F238E27FC236}">
                  <a16:creationId xmlns:a16="http://schemas.microsoft.com/office/drawing/2014/main" id="{5DA636B5-C963-40FC-8112-620082E2120B}"/>
                </a:ext>
              </a:extLst>
            </p:cNvPr>
            <p:cNvSpPr/>
            <p:nvPr/>
          </p:nvSpPr>
          <p:spPr>
            <a:xfrm>
              <a:off x="8669431" y="3608603"/>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Freeform: Shape 39">
              <a:extLst>
                <a:ext uri="{FF2B5EF4-FFF2-40B4-BE49-F238E27FC236}">
                  <a16:creationId xmlns:a16="http://schemas.microsoft.com/office/drawing/2014/main" id="{81C75491-301E-4CB1-947C-D49855583FF0}"/>
                </a:ext>
              </a:extLst>
            </p:cNvPr>
            <p:cNvSpPr/>
            <p:nvPr/>
          </p:nvSpPr>
          <p:spPr>
            <a:xfrm>
              <a:off x="7713653" y="4308218"/>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rgbClr val="B7B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B7B7FF"/>
                </a:solidFill>
              </a:endParaRPr>
            </a:p>
          </p:txBody>
        </p:sp>
      </p:grpSp>
      <p:cxnSp>
        <p:nvCxnSpPr>
          <p:cNvPr id="131" name="Curved Connector 130"/>
          <p:cNvCxnSpPr>
            <a:cxnSpLocks/>
            <a:stCxn id="51" idx="3"/>
            <a:endCxn id="113" idx="2"/>
          </p:cNvCxnSpPr>
          <p:nvPr/>
        </p:nvCxnSpPr>
        <p:spPr>
          <a:xfrm>
            <a:off x="7754806" y="4403584"/>
            <a:ext cx="1632344" cy="540926"/>
          </a:xfrm>
          <a:prstGeom prst="curvedConnector3">
            <a:avLst/>
          </a:prstGeom>
          <a:ln w="38100" cmpd="sng">
            <a:solidFill>
              <a:srgbClr val="FF0000"/>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sp>
        <p:nvSpPr>
          <p:cNvPr id="137" name="Freeform: Shape 24">
            <a:extLst>
              <a:ext uri="{FF2B5EF4-FFF2-40B4-BE49-F238E27FC236}">
                <a16:creationId xmlns:a16="http://schemas.microsoft.com/office/drawing/2014/main" id="{A1A518BF-885F-4256-BDF6-378398ED5620}"/>
              </a:ext>
            </a:extLst>
          </p:cNvPr>
          <p:cNvSpPr/>
          <p:nvPr/>
        </p:nvSpPr>
        <p:spPr>
          <a:xfrm>
            <a:off x="1453509" y="3146945"/>
            <a:ext cx="149099" cy="169167"/>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9" name="Group 138"/>
          <p:cNvGrpSpPr/>
          <p:nvPr/>
        </p:nvGrpSpPr>
        <p:grpSpPr>
          <a:xfrm>
            <a:off x="1686444" y="5349340"/>
            <a:ext cx="540684" cy="533399"/>
            <a:chOff x="7559631" y="3536880"/>
            <a:chExt cx="716443" cy="706791"/>
          </a:xfrm>
        </p:grpSpPr>
        <p:sp>
          <p:nvSpPr>
            <p:cNvPr id="140" name="Oval 139">
              <a:extLst>
                <a:ext uri="{FF2B5EF4-FFF2-40B4-BE49-F238E27FC236}">
                  <a16:creationId xmlns:a16="http://schemas.microsoft.com/office/drawing/2014/main" id="{C8156387-9BBE-421D-9862-9DFD6BC2EF22}"/>
                </a:ext>
              </a:extLst>
            </p:cNvPr>
            <p:cNvSpPr/>
            <p:nvPr/>
          </p:nvSpPr>
          <p:spPr>
            <a:xfrm>
              <a:off x="7559631" y="3536880"/>
              <a:ext cx="716443" cy="7067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ln>
                  <a:solidFill>
                    <a:srgbClr val="FF0000"/>
                  </a:solidFill>
                </a:ln>
              </a:endParaRPr>
            </a:p>
          </p:txBody>
        </p:sp>
        <p:sp>
          <p:nvSpPr>
            <p:cNvPr id="142" name="Freeform: Shape 23">
              <a:extLst>
                <a:ext uri="{FF2B5EF4-FFF2-40B4-BE49-F238E27FC236}">
                  <a16:creationId xmlns:a16="http://schemas.microsoft.com/office/drawing/2014/main" id="{078BF7DA-86BB-41B2-8C76-D8CD727DE398}"/>
                </a:ext>
              </a:extLst>
            </p:cNvPr>
            <p:cNvSpPr/>
            <p:nvPr/>
          </p:nvSpPr>
          <p:spPr>
            <a:xfrm>
              <a:off x="7812436" y="3765505"/>
              <a:ext cx="197567" cy="224158"/>
            </a:xfrm>
            <a:custGeom>
              <a:avLst/>
              <a:gdLst>
                <a:gd name="connsiteX0" fmla="*/ 433660 w 867319"/>
                <a:gd name="connsiteY0" fmla="*/ 616485 h 997491"/>
                <a:gd name="connsiteX1" fmla="*/ 867319 w 867319"/>
                <a:gd name="connsiteY1" fmla="*/ 806988 h 997491"/>
                <a:gd name="connsiteX2" fmla="*/ 867318 w 867319"/>
                <a:gd name="connsiteY2" fmla="*/ 997491 h 997491"/>
                <a:gd name="connsiteX3" fmla="*/ 0 w 867319"/>
                <a:gd name="connsiteY3" fmla="*/ 997491 h 997491"/>
                <a:gd name="connsiteX4" fmla="*/ 0 w 867319"/>
                <a:gd name="connsiteY4" fmla="*/ 806988 h 997491"/>
                <a:gd name="connsiteX5" fmla="*/ 433660 w 867319"/>
                <a:gd name="connsiteY5" fmla="*/ 616485 h 997491"/>
                <a:gd name="connsiteX6" fmla="*/ 434273 w 867319"/>
                <a:gd name="connsiteY6" fmla="*/ 0 h 997491"/>
                <a:gd name="connsiteX7" fmla="*/ 715507 w 867319"/>
                <a:gd name="connsiteY7" fmla="*/ 229212 h 997491"/>
                <a:gd name="connsiteX8" fmla="*/ 721339 w 867319"/>
                <a:gd name="connsiteY8" fmla="*/ 287066 h 997491"/>
                <a:gd name="connsiteX9" fmla="*/ 434273 w 867319"/>
                <a:gd name="connsiteY9" fmla="*/ 574132 h 997491"/>
                <a:gd name="connsiteX10" fmla="*/ 376419 w 867319"/>
                <a:gd name="connsiteY10" fmla="*/ 568300 h 997491"/>
                <a:gd name="connsiteX11" fmla="*/ 147207 w 867319"/>
                <a:gd name="connsiteY11" fmla="*/ 287066 h 997491"/>
                <a:gd name="connsiteX12" fmla="*/ 434273 w 867319"/>
                <a:gd name="connsiteY12" fmla="*/ 0 h 99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7319" h="997491">
                  <a:moveTo>
                    <a:pt x="433660" y="616485"/>
                  </a:moveTo>
                  <a:cubicBezTo>
                    <a:pt x="673163" y="616485"/>
                    <a:pt x="867319" y="701776"/>
                    <a:pt x="867319" y="806988"/>
                  </a:cubicBezTo>
                  <a:lnTo>
                    <a:pt x="867318" y="997491"/>
                  </a:lnTo>
                  <a:lnTo>
                    <a:pt x="0" y="997491"/>
                  </a:lnTo>
                  <a:lnTo>
                    <a:pt x="0" y="806988"/>
                  </a:lnTo>
                  <a:cubicBezTo>
                    <a:pt x="0" y="701776"/>
                    <a:pt x="194157" y="616485"/>
                    <a:pt x="433660" y="616485"/>
                  </a:cubicBezTo>
                  <a:close/>
                  <a:moveTo>
                    <a:pt x="434273" y="0"/>
                  </a:moveTo>
                  <a:cubicBezTo>
                    <a:pt x="572997" y="0"/>
                    <a:pt x="688739" y="98401"/>
                    <a:pt x="715507" y="229212"/>
                  </a:cubicBezTo>
                  <a:cubicBezTo>
                    <a:pt x="719331" y="247900"/>
                    <a:pt x="721339" y="267248"/>
                    <a:pt x="721339" y="287066"/>
                  </a:cubicBezTo>
                  <a:cubicBezTo>
                    <a:pt x="721339" y="445608"/>
                    <a:pt x="592815" y="574132"/>
                    <a:pt x="434273" y="574132"/>
                  </a:cubicBezTo>
                  <a:cubicBezTo>
                    <a:pt x="414455" y="574132"/>
                    <a:pt x="395107" y="572124"/>
                    <a:pt x="376419" y="568300"/>
                  </a:cubicBezTo>
                  <a:cubicBezTo>
                    <a:pt x="245608" y="541532"/>
                    <a:pt x="147207" y="425790"/>
                    <a:pt x="147207" y="287066"/>
                  </a:cubicBezTo>
                  <a:cubicBezTo>
                    <a:pt x="147207" y="128524"/>
                    <a:pt x="275731" y="0"/>
                    <a:pt x="434273" y="0"/>
                  </a:cubicBezTo>
                  <a:close/>
                </a:path>
              </a:pathLst>
            </a:cu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6" name="Curved Connector 145"/>
          <p:cNvCxnSpPr>
            <a:cxnSpLocks/>
          </p:cNvCxnSpPr>
          <p:nvPr/>
        </p:nvCxnSpPr>
        <p:spPr>
          <a:xfrm rot="10800000" flipV="1">
            <a:off x="2299128" y="5320364"/>
            <a:ext cx="1082850" cy="386146"/>
          </a:xfrm>
          <a:prstGeom prst="curvedConnector3">
            <a:avLst>
              <a:gd name="adj1" fmla="val 50000"/>
            </a:avLst>
          </a:prstGeom>
          <a:ln w="38100" cmpd="sng">
            <a:solidFill>
              <a:srgbClr val="FF0000"/>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sp>
        <p:nvSpPr>
          <p:cNvPr id="48" name="Title 1">
            <a:extLst>
              <a:ext uri="{FF2B5EF4-FFF2-40B4-BE49-F238E27FC236}">
                <a16:creationId xmlns:a16="http://schemas.microsoft.com/office/drawing/2014/main" id="{F6B6AD7F-9F34-4AB5-B4EB-51695D5010BF}"/>
              </a:ext>
            </a:extLst>
          </p:cNvPr>
          <p:cNvSpPr>
            <a:spLocks noGrp="1"/>
          </p:cNvSpPr>
          <p:nvPr>
            <p:ph type="title"/>
          </p:nvPr>
        </p:nvSpPr>
        <p:spPr>
          <a:xfrm>
            <a:off x="838200" y="365125"/>
            <a:ext cx="10515600" cy="480131"/>
          </a:xfrm>
        </p:spPr>
        <p:txBody>
          <a:bodyPr/>
          <a:lstStyle/>
          <a:p>
            <a:r>
              <a:rPr lang="en-US" dirty="0"/>
              <a:t>Business Model &amp; Challenges</a:t>
            </a:r>
          </a:p>
        </p:txBody>
      </p:sp>
    </p:spTree>
    <p:extLst>
      <p:ext uri="{BB962C8B-B14F-4D97-AF65-F5344CB8AC3E}">
        <p14:creationId xmlns:p14="http://schemas.microsoft.com/office/powerpoint/2010/main" val="123485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solidFill>
                  <a:srgbClr val="B1002B"/>
                </a:solidFill>
              </a:rPr>
              <a:t>Recommendations: Better Game Attributes</a:t>
            </a:r>
          </a:p>
        </p:txBody>
      </p:sp>
      <p:sp>
        <p:nvSpPr>
          <p:cNvPr id="5" name="Content Placeholder 4"/>
          <p:cNvSpPr>
            <a:spLocks noGrp="1"/>
          </p:cNvSpPr>
          <p:nvPr>
            <p:ph idx="1"/>
          </p:nvPr>
        </p:nvSpPr>
        <p:spPr/>
        <p:txBody>
          <a:bodyPr>
            <a:noAutofit/>
          </a:bodyPr>
          <a:lstStyle/>
          <a:p>
            <a:r>
              <a:rPr lang="en-US" dirty="0">
                <a:solidFill>
                  <a:srgbClr val="004785"/>
                </a:solidFill>
              </a:rPr>
              <a:t>We would like to </a:t>
            </a:r>
            <a:r>
              <a:rPr lang="en-US" dirty="0">
                <a:solidFill>
                  <a:srgbClr val="0070C0"/>
                </a:solidFill>
              </a:rPr>
              <a:t>explore feature engineering extra variables </a:t>
            </a:r>
            <a:r>
              <a:rPr lang="en-US" dirty="0">
                <a:solidFill>
                  <a:srgbClr val="004785"/>
                </a:solidFill>
              </a:rPr>
              <a:t>to describe the perception of games from </a:t>
            </a:r>
            <a:r>
              <a:rPr lang="en-US" dirty="0">
                <a:solidFill>
                  <a:srgbClr val="0070C0"/>
                </a:solidFill>
              </a:rPr>
              <a:t>public sources of data </a:t>
            </a:r>
          </a:p>
          <a:p>
            <a:pPr marL="285750" indent="-285750">
              <a:buFont typeface="Arial"/>
              <a:buChar char="•"/>
            </a:pPr>
            <a:r>
              <a:rPr lang="en-US" dirty="0">
                <a:solidFill>
                  <a:srgbClr val="004785"/>
                </a:solidFill>
              </a:rPr>
              <a:t>Are there novel ways to </a:t>
            </a:r>
            <a:r>
              <a:rPr lang="en-US" dirty="0">
                <a:solidFill>
                  <a:srgbClr val="0070C0"/>
                </a:solidFill>
              </a:rPr>
              <a:t>extract variables </a:t>
            </a:r>
            <a:r>
              <a:rPr lang="en-US" dirty="0">
                <a:solidFill>
                  <a:srgbClr val="004785"/>
                </a:solidFill>
              </a:rPr>
              <a:t>from publicly available datasets?</a:t>
            </a:r>
          </a:p>
          <a:p>
            <a:pPr marL="285750" indent="-285750">
              <a:buFont typeface="Arial"/>
              <a:buChar char="•"/>
            </a:pPr>
            <a:r>
              <a:rPr lang="en-US" dirty="0">
                <a:solidFill>
                  <a:srgbClr val="004785"/>
                </a:solidFill>
              </a:rPr>
              <a:t>Do </a:t>
            </a:r>
            <a:r>
              <a:rPr lang="en-US" dirty="0">
                <a:solidFill>
                  <a:srgbClr val="0070C0"/>
                </a:solidFill>
              </a:rPr>
              <a:t>perceptions of games</a:t>
            </a:r>
            <a:r>
              <a:rPr lang="en-US" dirty="0">
                <a:solidFill>
                  <a:srgbClr val="004785"/>
                </a:solidFill>
              </a:rPr>
              <a:t> change over time, before and after launch?</a:t>
            </a:r>
          </a:p>
          <a:p>
            <a:pPr marL="285750" indent="-285750">
              <a:buFont typeface="Arial"/>
              <a:buChar char="•"/>
            </a:pPr>
            <a:r>
              <a:rPr lang="en-US" dirty="0">
                <a:solidFill>
                  <a:srgbClr val="004785"/>
                </a:solidFill>
              </a:rPr>
              <a:t>Can our recommendation system react to </a:t>
            </a:r>
            <a:r>
              <a:rPr lang="en-US" dirty="0">
                <a:solidFill>
                  <a:srgbClr val="0070C0"/>
                </a:solidFill>
              </a:rPr>
              <a:t>changes in opinions over time</a:t>
            </a:r>
            <a:r>
              <a:rPr lang="en-US" dirty="0">
                <a:solidFill>
                  <a:srgbClr val="004785"/>
                </a:solidFill>
              </a:rPr>
              <a:t>?</a:t>
            </a:r>
          </a:p>
        </p:txBody>
      </p:sp>
      <p:sp>
        <p:nvSpPr>
          <p:cNvPr id="9" name="Footer Placeholder 2"/>
          <p:cNvSpPr>
            <a:spLocks noGrp="1"/>
          </p:cNvSpPr>
          <p:nvPr>
            <p:ph type="ftr" sz="quarter" idx="10"/>
          </p:nvPr>
        </p:nvSpPr>
        <p:spPr/>
        <p:txBody>
          <a:bodyPr/>
          <a:lstStyle/>
          <a:p>
            <a:r>
              <a:rPr lang="en-US" dirty="0"/>
              <a:t>Transforming Business Through Customer Data</a:t>
            </a:r>
          </a:p>
        </p:txBody>
      </p:sp>
      <p:sp>
        <p:nvSpPr>
          <p:cNvPr id="8" name="Slide Number Placeholder 3"/>
          <p:cNvSpPr>
            <a:spLocks noGrp="1"/>
          </p:cNvSpPr>
          <p:nvPr>
            <p:ph type="sldNum" sz="quarter" idx="11"/>
          </p:nvPr>
        </p:nvSpPr>
        <p:spPr/>
        <p:txBody>
          <a:bodyPr/>
          <a:lstStyle/>
          <a:p>
            <a:fld id="{0499C290-51E0-41BB-9934-58A3D372F678}" type="slidenum">
              <a:rPr lang="en-US" smtClean="0"/>
              <a:pPr/>
              <a:t>6</a:t>
            </a:fld>
            <a:endParaRPr lang="en-US" dirty="0"/>
          </a:p>
        </p:txBody>
      </p:sp>
      <p:pic>
        <p:nvPicPr>
          <p:cNvPr id="15" name="Picture 14" descr="1200px-Wikipedia-logo-v2-en.svg.png"/>
          <p:cNvPicPr>
            <a:picLocks noChangeAspect="1"/>
          </p:cNvPicPr>
          <p:nvPr/>
        </p:nvPicPr>
        <p:blipFill rotWithShape="1">
          <a:blip r:embed="rId3" cstate="print">
            <a:extLst>
              <a:ext uri="{28A0092B-C50C-407E-A947-70E740481C1C}">
                <a14:useLocalDpi xmlns:a14="http://schemas.microsoft.com/office/drawing/2010/main" val="0"/>
              </a:ext>
            </a:extLst>
          </a:blip>
          <a:srcRect b="27431"/>
          <a:stretch/>
        </p:blipFill>
        <p:spPr>
          <a:xfrm>
            <a:off x="7467600" y="4876800"/>
            <a:ext cx="1066800" cy="889000"/>
          </a:xfrm>
          <a:prstGeom prst="rect">
            <a:avLst/>
          </a:prstGeom>
        </p:spPr>
      </p:pic>
      <p:pic>
        <p:nvPicPr>
          <p:cNvPr id="16" name="Picture 15" descr="1200px-Reddit_logo_and_wordmark.sv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343400"/>
            <a:ext cx="1447800" cy="482600"/>
          </a:xfrm>
          <a:prstGeom prst="rect">
            <a:avLst/>
          </a:prstGeom>
        </p:spPr>
      </p:pic>
      <p:cxnSp>
        <p:nvCxnSpPr>
          <p:cNvPr id="17" name="Straight Arrow Connector 16">
            <a:extLst>
              <a:ext uri="{FF2B5EF4-FFF2-40B4-BE49-F238E27FC236}">
                <a16:creationId xmlns:a16="http://schemas.microsoft.com/office/drawing/2014/main" id="{2AB385C2-BB3B-43E3-B124-3B95F68D8E4F}"/>
              </a:ext>
            </a:extLst>
          </p:cNvPr>
          <p:cNvCxnSpPr/>
          <p:nvPr/>
        </p:nvCxnSpPr>
        <p:spPr>
          <a:xfrm>
            <a:off x="2314148" y="5900200"/>
            <a:ext cx="73632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Freeform: Shape 24">
            <a:extLst>
              <a:ext uri="{FF2B5EF4-FFF2-40B4-BE49-F238E27FC236}">
                <a16:creationId xmlns:a16="http://schemas.microsoft.com/office/drawing/2014/main" id="{5F794A2C-18FE-4FF2-9782-8185C6D5819A}"/>
              </a:ext>
            </a:extLst>
          </p:cNvPr>
          <p:cNvSpPr/>
          <p:nvPr/>
        </p:nvSpPr>
        <p:spPr>
          <a:xfrm>
            <a:off x="2840736" y="4309753"/>
            <a:ext cx="5084064" cy="1543508"/>
          </a:xfrm>
          <a:custGeom>
            <a:avLst/>
            <a:gdLst>
              <a:gd name="connsiteX0" fmla="*/ 0 w 4213555"/>
              <a:gd name="connsiteY0" fmla="*/ 1528877 h 1543508"/>
              <a:gd name="connsiteX1" fmla="*/ 36576 w 4213555"/>
              <a:gd name="connsiteY1" fmla="*/ 1521562 h 1543508"/>
              <a:gd name="connsiteX2" fmla="*/ 58522 w 4213555"/>
              <a:gd name="connsiteY2" fmla="*/ 1506932 h 1543508"/>
              <a:gd name="connsiteX3" fmla="*/ 102413 w 4213555"/>
              <a:gd name="connsiteY3" fmla="*/ 1514247 h 1543508"/>
              <a:gd name="connsiteX4" fmla="*/ 153619 w 4213555"/>
              <a:gd name="connsiteY4" fmla="*/ 1543508 h 1543508"/>
              <a:gd name="connsiteX5" fmla="*/ 219456 w 4213555"/>
              <a:gd name="connsiteY5" fmla="*/ 1514247 h 1543508"/>
              <a:gd name="connsiteX6" fmla="*/ 248717 w 4213555"/>
              <a:gd name="connsiteY6" fmla="*/ 1506932 h 1543508"/>
              <a:gd name="connsiteX7" fmla="*/ 402336 w 4213555"/>
              <a:gd name="connsiteY7" fmla="*/ 1477671 h 1543508"/>
              <a:gd name="connsiteX8" fmla="*/ 738835 w 4213555"/>
              <a:gd name="connsiteY8" fmla="*/ 1448410 h 1543508"/>
              <a:gd name="connsiteX9" fmla="*/ 790042 w 4213555"/>
              <a:gd name="connsiteY9" fmla="*/ 1433780 h 1543508"/>
              <a:gd name="connsiteX10" fmla="*/ 833933 w 4213555"/>
              <a:gd name="connsiteY10" fmla="*/ 1419149 h 1543508"/>
              <a:gd name="connsiteX11" fmla="*/ 1228954 w 4213555"/>
              <a:gd name="connsiteY11" fmla="*/ 1404519 h 1543508"/>
              <a:gd name="connsiteX12" fmla="*/ 1258214 w 4213555"/>
              <a:gd name="connsiteY12" fmla="*/ 1382573 h 1543508"/>
              <a:gd name="connsiteX13" fmla="*/ 1272845 w 4213555"/>
              <a:gd name="connsiteY13" fmla="*/ 1360628 h 1543508"/>
              <a:gd name="connsiteX14" fmla="*/ 1331366 w 4213555"/>
              <a:gd name="connsiteY14" fmla="*/ 1316737 h 1543508"/>
              <a:gd name="connsiteX15" fmla="*/ 1484986 w 4213555"/>
              <a:gd name="connsiteY15" fmla="*/ 1324052 h 1543508"/>
              <a:gd name="connsiteX16" fmla="*/ 1536192 w 4213555"/>
              <a:gd name="connsiteY16" fmla="*/ 1287476 h 1543508"/>
              <a:gd name="connsiteX17" fmla="*/ 1572768 w 4213555"/>
              <a:gd name="connsiteY17" fmla="*/ 1258215 h 1543508"/>
              <a:gd name="connsiteX18" fmla="*/ 1602029 w 4213555"/>
              <a:gd name="connsiteY18" fmla="*/ 1243585 h 1543508"/>
              <a:gd name="connsiteX19" fmla="*/ 1623974 w 4213555"/>
              <a:gd name="connsiteY19" fmla="*/ 1192378 h 1543508"/>
              <a:gd name="connsiteX20" fmla="*/ 1689811 w 4213555"/>
              <a:gd name="connsiteY20" fmla="*/ 1148487 h 1543508"/>
              <a:gd name="connsiteX21" fmla="*/ 1704442 w 4213555"/>
              <a:gd name="connsiteY21" fmla="*/ 1133857 h 1543508"/>
              <a:gd name="connsiteX22" fmla="*/ 1741018 w 4213555"/>
              <a:gd name="connsiteY22" fmla="*/ 1155802 h 1543508"/>
              <a:gd name="connsiteX23" fmla="*/ 1792224 w 4213555"/>
              <a:gd name="connsiteY23" fmla="*/ 1177748 h 1543508"/>
              <a:gd name="connsiteX24" fmla="*/ 2018995 w 4213555"/>
              <a:gd name="connsiteY24" fmla="*/ 1155802 h 1543508"/>
              <a:gd name="connsiteX25" fmla="*/ 2040941 w 4213555"/>
              <a:gd name="connsiteY25" fmla="*/ 1141172 h 1543508"/>
              <a:gd name="connsiteX26" fmla="*/ 2055571 w 4213555"/>
              <a:gd name="connsiteY26" fmla="*/ 1119226 h 1543508"/>
              <a:gd name="connsiteX27" fmla="*/ 2070202 w 4213555"/>
              <a:gd name="connsiteY27" fmla="*/ 1060705 h 1543508"/>
              <a:gd name="connsiteX28" fmla="*/ 2099462 w 4213555"/>
              <a:gd name="connsiteY28" fmla="*/ 1068020 h 1543508"/>
              <a:gd name="connsiteX29" fmla="*/ 2114093 w 4213555"/>
              <a:gd name="connsiteY29" fmla="*/ 1082650 h 1543508"/>
              <a:gd name="connsiteX30" fmla="*/ 2179930 w 4213555"/>
              <a:gd name="connsiteY30" fmla="*/ 1068020 h 1543508"/>
              <a:gd name="connsiteX31" fmla="*/ 2201875 w 4213555"/>
              <a:gd name="connsiteY31" fmla="*/ 1031444 h 1543508"/>
              <a:gd name="connsiteX32" fmla="*/ 2216506 w 4213555"/>
              <a:gd name="connsiteY32" fmla="*/ 1016813 h 1543508"/>
              <a:gd name="connsiteX33" fmla="*/ 2531059 w 4213555"/>
              <a:gd name="connsiteY33" fmla="*/ 1002183 h 1543508"/>
              <a:gd name="connsiteX34" fmla="*/ 2538374 w 4213555"/>
              <a:gd name="connsiteY34" fmla="*/ 965607 h 1543508"/>
              <a:gd name="connsiteX35" fmla="*/ 2553005 w 4213555"/>
              <a:gd name="connsiteY35" fmla="*/ 943661 h 1543508"/>
              <a:gd name="connsiteX36" fmla="*/ 2611526 w 4213555"/>
              <a:gd name="connsiteY36" fmla="*/ 899770 h 1543508"/>
              <a:gd name="connsiteX37" fmla="*/ 2640787 w 4213555"/>
              <a:gd name="connsiteY37" fmla="*/ 907085 h 1543508"/>
              <a:gd name="connsiteX38" fmla="*/ 2670048 w 4213555"/>
              <a:gd name="connsiteY38" fmla="*/ 870509 h 1543508"/>
              <a:gd name="connsiteX39" fmla="*/ 2713939 w 4213555"/>
              <a:gd name="connsiteY39" fmla="*/ 885140 h 1543508"/>
              <a:gd name="connsiteX40" fmla="*/ 2750515 w 4213555"/>
              <a:gd name="connsiteY40" fmla="*/ 914401 h 1543508"/>
              <a:gd name="connsiteX41" fmla="*/ 2772461 w 4213555"/>
              <a:gd name="connsiteY41" fmla="*/ 936346 h 1543508"/>
              <a:gd name="connsiteX42" fmla="*/ 2838298 w 4213555"/>
              <a:gd name="connsiteY42" fmla="*/ 972922 h 1543508"/>
              <a:gd name="connsiteX43" fmla="*/ 2845613 w 4213555"/>
              <a:gd name="connsiteY43" fmla="*/ 921716 h 1543508"/>
              <a:gd name="connsiteX44" fmla="*/ 2948026 w 4213555"/>
              <a:gd name="connsiteY44" fmla="*/ 936346 h 1543508"/>
              <a:gd name="connsiteX45" fmla="*/ 2962656 w 4213555"/>
              <a:gd name="connsiteY45" fmla="*/ 950977 h 1543508"/>
              <a:gd name="connsiteX46" fmla="*/ 2977286 w 4213555"/>
              <a:gd name="connsiteY46" fmla="*/ 936346 h 1543508"/>
              <a:gd name="connsiteX47" fmla="*/ 2984602 w 4213555"/>
              <a:gd name="connsiteY47" fmla="*/ 885140 h 1543508"/>
              <a:gd name="connsiteX48" fmla="*/ 2991917 w 4213555"/>
              <a:gd name="connsiteY48" fmla="*/ 848564 h 1543508"/>
              <a:gd name="connsiteX49" fmla="*/ 3021178 w 4213555"/>
              <a:gd name="connsiteY49" fmla="*/ 870509 h 1543508"/>
              <a:gd name="connsiteX50" fmla="*/ 3028493 w 4213555"/>
              <a:gd name="connsiteY50" fmla="*/ 841249 h 1543508"/>
              <a:gd name="connsiteX51" fmla="*/ 3057754 w 4213555"/>
              <a:gd name="connsiteY51" fmla="*/ 760781 h 1543508"/>
              <a:gd name="connsiteX52" fmla="*/ 3108960 w 4213555"/>
              <a:gd name="connsiteY52" fmla="*/ 797357 h 1543508"/>
              <a:gd name="connsiteX53" fmla="*/ 3130906 w 4213555"/>
              <a:gd name="connsiteY53" fmla="*/ 804673 h 1543508"/>
              <a:gd name="connsiteX54" fmla="*/ 3174797 w 4213555"/>
              <a:gd name="connsiteY54" fmla="*/ 826618 h 1543508"/>
              <a:gd name="connsiteX55" fmla="*/ 3211373 w 4213555"/>
              <a:gd name="connsiteY55" fmla="*/ 819303 h 1543508"/>
              <a:gd name="connsiteX56" fmla="*/ 3247949 w 4213555"/>
              <a:gd name="connsiteY56" fmla="*/ 804673 h 1543508"/>
              <a:gd name="connsiteX57" fmla="*/ 3284525 w 4213555"/>
              <a:gd name="connsiteY57" fmla="*/ 811988 h 1543508"/>
              <a:gd name="connsiteX58" fmla="*/ 3313786 w 4213555"/>
              <a:gd name="connsiteY58" fmla="*/ 826618 h 1543508"/>
              <a:gd name="connsiteX59" fmla="*/ 3343046 w 4213555"/>
              <a:gd name="connsiteY59" fmla="*/ 833933 h 1543508"/>
              <a:gd name="connsiteX60" fmla="*/ 3364992 w 4213555"/>
              <a:gd name="connsiteY60" fmla="*/ 841249 h 1543508"/>
              <a:gd name="connsiteX61" fmla="*/ 3379622 w 4213555"/>
              <a:gd name="connsiteY61" fmla="*/ 819303 h 1543508"/>
              <a:gd name="connsiteX62" fmla="*/ 3386938 w 4213555"/>
              <a:gd name="connsiteY62" fmla="*/ 790042 h 1543508"/>
              <a:gd name="connsiteX63" fmla="*/ 3416198 w 4213555"/>
              <a:gd name="connsiteY63" fmla="*/ 782727 h 1543508"/>
              <a:gd name="connsiteX64" fmla="*/ 3445459 w 4213555"/>
              <a:gd name="connsiteY64" fmla="*/ 775412 h 1543508"/>
              <a:gd name="connsiteX65" fmla="*/ 3489350 w 4213555"/>
              <a:gd name="connsiteY65" fmla="*/ 782727 h 1543508"/>
              <a:gd name="connsiteX66" fmla="*/ 3533242 w 4213555"/>
              <a:gd name="connsiteY66" fmla="*/ 797357 h 1543508"/>
              <a:gd name="connsiteX67" fmla="*/ 3540557 w 4213555"/>
              <a:gd name="connsiteY67" fmla="*/ 768097 h 1543508"/>
              <a:gd name="connsiteX68" fmla="*/ 3555187 w 4213555"/>
              <a:gd name="connsiteY68" fmla="*/ 746151 h 1543508"/>
              <a:gd name="connsiteX69" fmla="*/ 3584448 w 4213555"/>
              <a:gd name="connsiteY69" fmla="*/ 672999 h 1543508"/>
              <a:gd name="connsiteX70" fmla="*/ 3664915 w 4213555"/>
              <a:gd name="connsiteY70" fmla="*/ 651053 h 1543508"/>
              <a:gd name="connsiteX71" fmla="*/ 3686861 w 4213555"/>
              <a:gd name="connsiteY71" fmla="*/ 629108 h 1543508"/>
              <a:gd name="connsiteX72" fmla="*/ 3708806 w 4213555"/>
              <a:gd name="connsiteY72" fmla="*/ 614477 h 1543508"/>
              <a:gd name="connsiteX73" fmla="*/ 3767328 w 4213555"/>
              <a:gd name="connsiteY73" fmla="*/ 563271 h 1543508"/>
              <a:gd name="connsiteX74" fmla="*/ 3781958 w 4213555"/>
              <a:gd name="connsiteY74" fmla="*/ 541325 h 1543508"/>
              <a:gd name="connsiteX75" fmla="*/ 3796589 w 4213555"/>
              <a:gd name="connsiteY75" fmla="*/ 526695 h 1543508"/>
              <a:gd name="connsiteX76" fmla="*/ 3803904 w 4213555"/>
              <a:gd name="connsiteY76" fmla="*/ 490119 h 1543508"/>
              <a:gd name="connsiteX77" fmla="*/ 3840480 w 4213555"/>
              <a:gd name="connsiteY77" fmla="*/ 424282 h 1543508"/>
              <a:gd name="connsiteX78" fmla="*/ 3847795 w 4213555"/>
              <a:gd name="connsiteY78" fmla="*/ 402337 h 1543508"/>
              <a:gd name="connsiteX79" fmla="*/ 3862426 w 4213555"/>
              <a:gd name="connsiteY79" fmla="*/ 365761 h 1543508"/>
              <a:gd name="connsiteX80" fmla="*/ 3891686 w 4213555"/>
              <a:gd name="connsiteY80" fmla="*/ 321869 h 1543508"/>
              <a:gd name="connsiteX81" fmla="*/ 3906317 w 4213555"/>
              <a:gd name="connsiteY81" fmla="*/ 292609 h 1543508"/>
              <a:gd name="connsiteX82" fmla="*/ 3935578 w 4213555"/>
              <a:gd name="connsiteY82" fmla="*/ 234087 h 1543508"/>
              <a:gd name="connsiteX83" fmla="*/ 3964838 w 4213555"/>
              <a:gd name="connsiteY83" fmla="*/ 226772 h 1543508"/>
              <a:gd name="connsiteX84" fmla="*/ 3986784 w 4213555"/>
              <a:gd name="connsiteY84" fmla="*/ 219457 h 1543508"/>
              <a:gd name="connsiteX85" fmla="*/ 4001414 w 4213555"/>
              <a:gd name="connsiteY85" fmla="*/ 204826 h 1543508"/>
              <a:gd name="connsiteX86" fmla="*/ 4045306 w 4213555"/>
              <a:gd name="connsiteY86" fmla="*/ 175565 h 1543508"/>
              <a:gd name="connsiteX87" fmla="*/ 4059936 w 4213555"/>
              <a:gd name="connsiteY87" fmla="*/ 146305 h 1543508"/>
              <a:gd name="connsiteX88" fmla="*/ 4125773 w 4213555"/>
              <a:gd name="connsiteY88" fmla="*/ 58522 h 1543508"/>
              <a:gd name="connsiteX89" fmla="*/ 4147718 w 4213555"/>
              <a:gd name="connsiteY89" fmla="*/ 7316 h 1543508"/>
              <a:gd name="connsiteX90" fmla="*/ 4213555 w 4213555"/>
              <a:gd name="connsiteY90" fmla="*/ 1 h 154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213555" h="1543508">
                <a:moveTo>
                  <a:pt x="0" y="1528877"/>
                </a:moveTo>
                <a:cubicBezTo>
                  <a:pt x="12192" y="1526439"/>
                  <a:pt x="24934" y="1525928"/>
                  <a:pt x="36576" y="1521562"/>
                </a:cubicBezTo>
                <a:cubicBezTo>
                  <a:pt x="44808" y="1518475"/>
                  <a:pt x="49784" y="1507903"/>
                  <a:pt x="58522" y="1506932"/>
                </a:cubicBezTo>
                <a:cubicBezTo>
                  <a:pt x="73263" y="1505294"/>
                  <a:pt x="87783" y="1511809"/>
                  <a:pt x="102413" y="1514247"/>
                </a:cubicBezTo>
                <a:cubicBezTo>
                  <a:pt x="110984" y="1519961"/>
                  <a:pt x="144339" y="1543508"/>
                  <a:pt x="153619" y="1543508"/>
                </a:cubicBezTo>
                <a:cubicBezTo>
                  <a:pt x="166961" y="1543508"/>
                  <a:pt x="206153" y="1519236"/>
                  <a:pt x="219456" y="1514247"/>
                </a:cubicBezTo>
                <a:cubicBezTo>
                  <a:pt x="228870" y="1510717"/>
                  <a:pt x="239087" y="1509821"/>
                  <a:pt x="248717" y="1506932"/>
                </a:cubicBezTo>
                <a:cubicBezTo>
                  <a:pt x="343397" y="1478527"/>
                  <a:pt x="239557" y="1499374"/>
                  <a:pt x="402336" y="1477671"/>
                </a:cubicBezTo>
                <a:cubicBezTo>
                  <a:pt x="499696" y="1380311"/>
                  <a:pt x="401240" y="1468665"/>
                  <a:pt x="738835" y="1448410"/>
                </a:cubicBezTo>
                <a:cubicBezTo>
                  <a:pt x="756555" y="1447347"/>
                  <a:pt x="773075" y="1439001"/>
                  <a:pt x="790042" y="1433780"/>
                </a:cubicBezTo>
                <a:cubicBezTo>
                  <a:pt x="804782" y="1429245"/>
                  <a:pt x="818522" y="1419720"/>
                  <a:pt x="833933" y="1419149"/>
                </a:cubicBezTo>
                <a:lnTo>
                  <a:pt x="1228954" y="1404519"/>
                </a:lnTo>
                <a:cubicBezTo>
                  <a:pt x="1238707" y="1397204"/>
                  <a:pt x="1249593" y="1391194"/>
                  <a:pt x="1258214" y="1382573"/>
                </a:cubicBezTo>
                <a:cubicBezTo>
                  <a:pt x="1264431" y="1376356"/>
                  <a:pt x="1267056" y="1367244"/>
                  <a:pt x="1272845" y="1360628"/>
                </a:cubicBezTo>
                <a:cubicBezTo>
                  <a:pt x="1307458" y="1321072"/>
                  <a:pt x="1296380" y="1328399"/>
                  <a:pt x="1331366" y="1316737"/>
                </a:cubicBezTo>
                <a:cubicBezTo>
                  <a:pt x="1456217" y="1341706"/>
                  <a:pt x="1405708" y="1350477"/>
                  <a:pt x="1484986" y="1324052"/>
                </a:cubicBezTo>
                <a:cubicBezTo>
                  <a:pt x="1502055" y="1311860"/>
                  <a:pt x="1519411" y="1300062"/>
                  <a:pt x="1536192" y="1287476"/>
                </a:cubicBezTo>
                <a:cubicBezTo>
                  <a:pt x="1548683" y="1278108"/>
                  <a:pt x="1559777" y="1266876"/>
                  <a:pt x="1572768" y="1258215"/>
                </a:cubicBezTo>
                <a:cubicBezTo>
                  <a:pt x="1581841" y="1252166"/>
                  <a:pt x="1592275" y="1248462"/>
                  <a:pt x="1602029" y="1243585"/>
                </a:cubicBezTo>
                <a:cubicBezTo>
                  <a:pt x="1609344" y="1226516"/>
                  <a:pt x="1611378" y="1206024"/>
                  <a:pt x="1623974" y="1192378"/>
                </a:cubicBezTo>
                <a:cubicBezTo>
                  <a:pt x="1641864" y="1172997"/>
                  <a:pt x="1671160" y="1167137"/>
                  <a:pt x="1689811" y="1148487"/>
                </a:cubicBezTo>
                <a:lnTo>
                  <a:pt x="1704442" y="1133857"/>
                </a:lnTo>
                <a:cubicBezTo>
                  <a:pt x="1755378" y="1150836"/>
                  <a:pt x="1700856" y="1129027"/>
                  <a:pt x="1741018" y="1155802"/>
                </a:cubicBezTo>
                <a:cubicBezTo>
                  <a:pt x="1759101" y="1167857"/>
                  <a:pt x="1772714" y="1171245"/>
                  <a:pt x="1792224" y="1177748"/>
                </a:cubicBezTo>
                <a:cubicBezTo>
                  <a:pt x="1858280" y="1111687"/>
                  <a:pt x="1785638" y="1177679"/>
                  <a:pt x="2018995" y="1155802"/>
                </a:cubicBezTo>
                <a:cubicBezTo>
                  <a:pt x="2027748" y="1154981"/>
                  <a:pt x="2033626" y="1146049"/>
                  <a:pt x="2040941" y="1141172"/>
                </a:cubicBezTo>
                <a:cubicBezTo>
                  <a:pt x="2045818" y="1133857"/>
                  <a:pt x="2051639" y="1127090"/>
                  <a:pt x="2055571" y="1119226"/>
                </a:cubicBezTo>
                <a:cubicBezTo>
                  <a:pt x="2063068" y="1104231"/>
                  <a:pt x="2067420" y="1074615"/>
                  <a:pt x="2070202" y="1060705"/>
                </a:cubicBezTo>
                <a:cubicBezTo>
                  <a:pt x="2079955" y="1063143"/>
                  <a:pt x="2090470" y="1063524"/>
                  <a:pt x="2099462" y="1068020"/>
                </a:cubicBezTo>
                <a:cubicBezTo>
                  <a:pt x="2105631" y="1071104"/>
                  <a:pt x="2107196" y="1082650"/>
                  <a:pt x="2114093" y="1082650"/>
                </a:cubicBezTo>
                <a:cubicBezTo>
                  <a:pt x="2136574" y="1082650"/>
                  <a:pt x="2157984" y="1072897"/>
                  <a:pt x="2179930" y="1068020"/>
                </a:cubicBezTo>
                <a:cubicBezTo>
                  <a:pt x="2217003" y="1030945"/>
                  <a:pt x="2173384" y="1078928"/>
                  <a:pt x="2201875" y="1031444"/>
                </a:cubicBezTo>
                <a:cubicBezTo>
                  <a:pt x="2205424" y="1025530"/>
                  <a:pt x="2209636" y="1017424"/>
                  <a:pt x="2216506" y="1016813"/>
                </a:cubicBezTo>
                <a:cubicBezTo>
                  <a:pt x="2321058" y="1007519"/>
                  <a:pt x="2426208" y="1007060"/>
                  <a:pt x="2531059" y="1002183"/>
                </a:cubicBezTo>
                <a:cubicBezTo>
                  <a:pt x="2533497" y="989991"/>
                  <a:pt x="2534008" y="977249"/>
                  <a:pt x="2538374" y="965607"/>
                </a:cubicBezTo>
                <a:cubicBezTo>
                  <a:pt x="2541461" y="957375"/>
                  <a:pt x="2546788" y="949878"/>
                  <a:pt x="2553005" y="943661"/>
                </a:cubicBezTo>
                <a:cubicBezTo>
                  <a:pt x="2570376" y="926290"/>
                  <a:pt x="2591270" y="913275"/>
                  <a:pt x="2611526" y="899770"/>
                </a:cubicBezTo>
                <a:cubicBezTo>
                  <a:pt x="2621280" y="902208"/>
                  <a:pt x="2630870" y="908738"/>
                  <a:pt x="2640787" y="907085"/>
                </a:cubicBezTo>
                <a:cubicBezTo>
                  <a:pt x="2648607" y="905782"/>
                  <a:pt x="2668200" y="873281"/>
                  <a:pt x="2670048" y="870509"/>
                </a:cubicBezTo>
                <a:cubicBezTo>
                  <a:pt x="2684678" y="875386"/>
                  <a:pt x="2703034" y="874236"/>
                  <a:pt x="2713939" y="885140"/>
                </a:cubicBezTo>
                <a:cubicBezTo>
                  <a:pt x="2756508" y="927706"/>
                  <a:pt x="2695143" y="868258"/>
                  <a:pt x="2750515" y="914401"/>
                </a:cubicBezTo>
                <a:cubicBezTo>
                  <a:pt x="2758462" y="921024"/>
                  <a:pt x="2764295" y="929995"/>
                  <a:pt x="2772461" y="936346"/>
                </a:cubicBezTo>
                <a:cubicBezTo>
                  <a:pt x="2810193" y="965693"/>
                  <a:pt x="2805185" y="961885"/>
                  <a:pt x="2838298" y="972922"/>
                </a:cubicBezTo>
                <a:cubicBezTo>
                  <a:pt x="2840736" y="955853"/>
                  <a:pt x="2830828" y="930587"/>
                  <a:pt x="2845613" y="921716"/>
                </a:cubicBezTo>
                <a:cubicBezTo>
                  <a:pt x="2854301" y="916503"/>
                  <a:pt x="2928936" y="932528"/>
                  <a:pt x="2948026" y="936346"/>
                </a:cubicBezTo>
                <a:cubicBezTo>
                  <a:pt x="2952903" y="941223"/>
                  <a:pt x="2955759" y="950977"/>
                  <a:pt x="2962656" y="950977"/>
                </a:cubicBezTo>
                <a:cubicBezTo>
                  <a:pt x="2969553" y="950977"/>
                  <a:pt x="2975105" y="942889"/>
                  <a:pt x="2977286" y="936346"/>
                </a:cubicBezTo>
                <a:cubicBezTo>
                  <a:pt x="2982738" y="919989"/>
                  <a:pt x="2981767" y="902147"/>
                  <a:pt x="2984602" y="885140"/>
                </a:cubicBezTo>
                <a:cubicBezTo>
                  <a:pt x="2986646" y="872876"/>
                  <a:pt x="2989479" y="860756"/>
                  <a:pt x="2991917" y="848564"/>
                </a:cubicBezTo>
                <a:cubicBezTo>
                  <a:pt x="3001671" y="855879"/>
                  <a:pt x="3009223" y="872900"/>
                  <a:pt x="3021178" y="870509"/>
                </a:cubicBezTo>
                <a:cubicBezTo>
                  <a:pt x="3031036" y="868537"/>
                  <a:pt x="3027071" y="851201"/>
                  <a:pt x="3028493" y="841249"/>
                </a:cubicBezTo>
                <a:cubicBezTo>
                  <a:pt x="3040212" y="759212"/>
                  <a:pt x="3011416" y="776229"/>
                  <a:pt x="3057754" y="760781"/>
                </a:cubicBezTo>
                <a:cubicBezTo>
                  <a:pt x="3078316" y="781345"/>
                  <a:pt x="3074965" y="780360"/>
                  <a:pt x="3108960" y="797357"/>
                </a:cubicBezTo>
                <a:cubicBezTo>
                  <a:pt x="3115857" y="800806"/>
                  <a:pt x="3124009" y="801224"/>
                  <a:pt x="3130906" y="804673"/>
                </a:cubicBezTo>
                <a:cubicBezTo>
                  <a:pt x="3187621" y="833031"/>
                  <a:pt x="3119641" y="808234"/>
                  <a:pt x="3174797" y="826618"/>
                </a:cubicBezTo>
                <a:cubicBezTo>
                  <a:pt x="3186989" y="824180"/>
                  <a:pt x="3199464" y="822876"/>
                  <a:pt x="3211373" y="819303"/>
                </a:cubicBezTo>
                <a:cubicBezTo>
                  <a:pt x="3223950" y="815530"/>
                  <a:pt x="3234883" y="805980"/>
                  <a:pt x="3247949" y="804673"/>
                </a:cubicBezTo>
                <a:cubicBezTo>
                  <a:pt x="3260321" y="803436"/>
                  <a:pt x="3272333" y="809550"/>
                  <a:pt x="3284525" y="811988"/>
                </a:cubicBezTo>
                <a:cubicBezTo>
                  <a:pt x="3294279" y="816865"/>
                  <a:pt x="3303575" y="822789"/>
                  <a:pt x="3313786" y="826618"/>
                </a:cubicBezTo>
                <a:cubicBezTo>
                  <a:pt x="3323199" y="830148"/>
                  <a:pt x="3333379" y="831171"/>
                  <a:pt x="3343046" y="833933"/>
                </a:cubicBezTo>
                <a:cubicBezTo>
                  <a:pt x="3350460" y="836052"/>
                  <a:pt x="3357677" y="838810"/>
                  <a:pt x="3364992" y="841249"/>
                </a:cubicBezTo>
                <a:cubicBezTo>
                  <a:pt x="3369869" y="833934"/>
                  <a:pt x="3376159" y="827384"/>
                  <a:pt x="3379622" y="819303"/>
                </a:cubicBezTo>
                <a:cubicBezTo>
                  <a:pt x="3383582" y="810062"/>
                  <a:pt x="3379829" y="797151"/>
                  <a:pt x="3386938" y="790042"/>
                </a:cubicBezTo>
                <a:cubicBezTo>
                  <a:pt x="3394047" y="782933"/>
                  <a:pt x="3406445" y="785165"/>
                  <a:pt x="3416198" y="782727"/>
                </a:cubicBezTo>
                <a:cubicBezTo>
                  <a:pt x="3451525" y="818052"/>
                  <a:pt x="3408546" y="784640"/>
                  <a:pt x="3445459" y="775412"/>
                </a:cubicBezTo>
                <a:cubicBezTo>
                  <a:pt x="3459848" y="771815"/>
                  <a:pt x="3474961" y="779130"/>
                  <a:pt x="3489350" y="782727"/>
                </a:cubicBezTo>
                <a:cubicBezTo>
                  <a:pt x="3504312" y="786467"/>
                  <a:pt x="3533242" y="797357"/>
                  <a:pt x="3533242" y="797357"/>
                </a:cubicBezTo>
                <a:cubicBezTo>
                  <a:pt x="3535680" y="787604"/>
                  <a:pt x="3536597" y="777338"/>
                  <a:pt x="3540557" y="768097"/>
                </a:cubicBezTo>
                <a:cubicBezTo>
                  <a:pt x="3544020" y="760016"/>
                  <a:pt x="3552407" y="754492"/>
                  <a:pt x="3555187" y="746151"/>
                </a:cubicBezTo>
                <a:cubicBezTo>
                  <a:pt x="3569215" y="704067"/>
                  <a:pt x="3549732" y="702755"/>
                  <a:pt x="3584448" y="672999"/>
                </a:cubicBezTo>
                <a:cubicBezTo>
                  <a:pt x="3606788" y="653851"/>
                  <a:pt x="3638240" y="654864"/>
                  <a:pt x="3664915" y="651053"/>
                </a:cubicBezTo>
                <a:cubicBezTo>
                  <a:pt x="3672230" y="643738"/>
                  <a:pt x="3678914" y="635731"/>
                  <a:pt x="3686861" y="629108"/>
                </a:cubicBezTo>
                <a:cubicBezTo>
                  <a:pt x="3693615" y="623480"/>
                  <a:pt x="3702190" y="620266"/>
                  <a:pt x="3708806" y="614477"/>
                </a:cubicBezTo>
                <a:cubicBezTo>
                  <a:pt x="3777264" y="554575"/>
                  <a:pt x="3717949" y="596189"/>
                  <a:pt x="3767328" y="563271"/>
                </a:cubicBezTo>
                <a:cubicBezTo>
                  <a:pt x="3772205" y="555956"/>
                  <a:pt x="3776466" y="548190"/>
                  <a:pt x="3781958" y="541325"/>
                </a:cubicBezTo>
                <a:cubicBezTo>
                  <a:pt x="3786266" y="535939"/>
                  <a:pt x="3793872" y="533034"/>
                  <a:pt x="3796589" y="526695"/>
                </a:cubicBezTo>
                <a:cubicBezTo>
                  <a:pt x="3801487" y="515267"/>
                  <a:pt x="3799972" y="501914"/>
                  <a:pt x="3803904" y="490119"/>
                </a:cubicBezTo>
                <a:cubicBezTo>
                  <a:pt x="3810950" y="468980"/>
                  <a:pt x="3831102" y="443038"/>
                  <a:pt x="3840480" y="424282"/>
                </a:cubicBezTo>
                <a:cubicBezTo>
                  <a:pt x="3843928" y="417385"/>
                  <a:pt x="3845088" y="409557"/>
                  <a:pt x="3847795" y="402337"/>
                </a:cubicBezTo>
                <a:cubicBezTo>
                  <a:pt x="3852406" y="390042"/>
                  <a:pt x="3856138" y="377289"/>
                  <a:pt x="3862426" y="365761"/>
                </a:cubicBezTo>
                <a:cubicBezTo>
                  <a:pt x="3870846" y="350324"/>
                  <a:pt x="3883822" y="337596"/>
                  <a:pt x="3891686" y="321869"/>
                </a:cubicBezTo>
                <a:cubicBezTo>
                  <a:pt x="3896563" y="312116"/>
                  <a:pt x="3902267" y="302734"/>
                  <a:pt x="3906317" y="292609"/>
                </a:cubicBezTo>
                <a:cubicBezTo>
                  <a:pt x="3913058" y="275756"/>
                  <a:pt x="3914545" y="244603"/>
                  <a:pt x="3935578" y="234087"/>
                </a:cubicBezTo>
                <a:cubicBezTo>
                  <a:pt x="3944570" y="229591"/>
                  <a:pt x="3955171" y="229534"/>
                  <a:pt x="3964838" y="226772"/>
                </a:cubicBezTo>
                <a:cubicBezTo>
                  <a:pt x="3972252" y="224654"/>
                  <a:pt x="3979469" y="221895"/>
                  <a:pt x="3986784" y="219457"/>
                </a:cubicBezTo>
                <a:cubicBezTo>
                  <a:pt x="3991661" y="214580"/>
                  <a:pt x="3995675" y="208652"/>
                  <a:pt x="4001414" y="204826"/>
                </a:cubicBezTo>
                <a:cubicBezTo>
                  <a:pt x="4022737" y="190611"/>
                  <a:pt x="4031887" y="195694"/>
                  <a:pt x="4045306" y="175565"/>
                </a:cubicBezTo>
                <a:cubicBezTo>
                  <a:pt x="4051355" y="166492"/>
                  <a:pt x="4054326" y="155656"/>
                  <a:pt x="4059936" y="146305"/>
                </a:cubicBezTo>
                <a:cubicBezTo>
                  <a:pt x="4085539" y="103633"/>
                  <a:pt x="4093343" y="97437"/>
                  <a:pt x="4125773" y="58522"/>
                </a:cubicBezTo>
                <a:cubicBezTo>
                  <a:pt x="4128866" y="49242"/>
                  <a:pt x="4140487" y="10931"/>
                  <a:pt x="4147718" y="7316"/>
                </a:cubicBezTo>
                <a:cubicBezTo>
                  <a:pt x="4162953" y="-301"/>
                  <a:pt x="4192250" y="1"/>
                  <a:pt x="4213555" y="1"/>
                </a:cubicBezTo>
              </a:path>
            </a:pathLst>
          </a:custGeom>
          <a:noFill/>
          <a:ln w="285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62326E-7138-4A33-8BBD-59F8DFD9A2CA}"/>
              </a:ext>
            </a:extLst>
          </p:cNvPr>
          <p:cNvCxnSpPr/>
          <p:nvPr/>
        </p:nvCxnSpPr>
        <p:spPr>
          <a:xfrm>
            <a:off x="5181600" y="5747800"/>
            <a:ext cx="0" cy="3048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C9CB13-370B-4641-89C5-661AD75A7B81}"/>
              </a:ext>
            </a:extLst>
          </p:cNvPr>
          <p:cNvSpPr txBox="1"/>
          <p:nvPr/>
        </p:nvSpPr>
        <p:spPr>
          <a:xfrm>
            <a:off x="4495800" y="6062990"/>
            <a:ext cx="1333492" cy="261610"/>
          </a:xfrm>
          <a:prstGeom prst="rect">
            <a:avLst/>
          </a:prstGeom>
          <a:noFill/>
        </p:spPr>
        <p:txBody>
          <a:bodyPr wrap="square" rtlCol="0">
            <a:spAutoFit/>
          </a:bodyPr>
          <a:lstStyle/>
          <a:p>
            <a:pPr algn="ctr"/>
            <a:r>
              <a:rPr lang="en-US" sz="1100" b="1" dirty="0"/>
              <a:t>Game Launch</a:t>
            </a:r>
          </a:p>
        </p:txBody>
      </p:sp>
      <p:pic>
        <p:nvPicPr>
          <p:cNvPr id="21" name="Picture 20" descr="Metacritic_logo.sv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0906" y="3962400"/>
            <a:ext cx="2027494" cy="457200"/>
          </a:xfrm>
          <a:prstGeom prst="rect">
            <a:avLst/>
          </a:prstGeom>
        </p:spPr>
      </p:pic>
      <p:pic>
        <p:nvPicPr>
          <p:cNvPr id="22" name="Picture 21" descr="Twitter_bird_logo_2012.sv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400" y="4953000"/>
            <a:ext cx="685800" cy="556656"/>
          </a:xfrm>
          <a:prstGeom prst="rect">
            <a:avLst/>
          </a:prstGeom>
        </p:spPr>
      </p:pic>
    </p:spTree>
    <p:extLst>
      <p:ext uri="{BB962C8B-B14F-4D97-AF65-F5344CB8AC3E}">
        <p14:creationId xmlns:p14="http://schemas.microsoft.com/office/powerpoint/2010/main" val="2281919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93C0C9-A041-4D24-A08F-EC770CE25E9E}"/>
              </a:ext>
            </a:extLst>
          </p:cNvPr>
          <p:cNvSpPr>
            <a:spLocks noGrp="1"/>
          </p:cNvSpPr>
          <p:nvPr>
            <p:ph type="title"/>
          </p:nvPr>
        </p:nvSpPr>
        <p:spPr>
          <a:xfrm>
            <a:off x="618392" y="198125"/>
            <a:ext cx="10515600" cy="480131"/>
          </a:xfrm>
        </p:spPr>
        <p:txBody>
          <a:bodyPr/>
          <a:lstStyle/>
          <a:p>
            <a:r>
              <a:rPr lang="en-US" dirty="0" err="1"/>
              <a:t>Datathon</a:t>
            </a:r>
            <a:r>
              <a:rPr lang="en-US" dirty="0"/>
              <a:t> Challenges</a:t>
            </a:r>
          </a:p>
        </p:txBody>
      </p:sp>
      <p:sp>
        <p:nvSpPr>
          <p:cNvPr id="3" name="Content Placeholder 2">
            <a:extLst>
              <a:ext uri="{FF2B5EF4-FFF2-40B4-BE49-F238E27FC236}">
                <a16:creationId xmlns:a16="http://schemas.microsoft.com/office/drawing/2014/main" id="{0F59647C-DB27-4D70-8369-5B7B1FA1FC06}"/>
              </a:ext>
            </a:extLst>
          </p:cNvPr>
          <p:cNvSpPr>
            <a:spLocks noGrp="1"/>
          </p:cNvSpPr>
          <p:nvPr>
            <p:ph idx="1"/>
          </p:nvPr>
        </p:nvSpPr>
        <p:spPr>
          <a:xfrm>
            <a:off x="618392" y="700141"/>
            <a:ext cx="10515600" cy="4351338"/>
          </a:xfrm>
        </p:spPr>
        <p:txBody>
          <a:bodyPr>
            <a:noAutofit/>
          </a:bodyPr>
          <a:lstStyle/>
          <a:p>
            <a:r>
              <a:rPr lang="en-US" sz="1800" dirty="0"/>
              <a:t>Consistent with a real-life business problem</a:t>
            </a:r>
            <a:r>
              <a:rPr lang="en-US" sz="1800" dirty="0">
                <a:solidFill>
                  <a:schemeClr val="accent4"/>
                </a:solidFill>
              </a:rPr>
              <a:t>, there is no prescribed approach</a:t>
            </a:r>
            <a:r>
              <a:rPr lang="en-US" sz="1800" dirty="0"/>
              <a:t>, with teams free to exercise judgement on areas they feel will release the most value from the available data.  Ideas include, but are not limited to: </a:t>
            </a:r>
          </a:p>
          <a:p>
            <a:pPr marL="285750" lvl="0" indent="-285750">
              <a:buFont typeface="Arial" panose="020B0604020202020204" pitchFamily="34" charset="0"/>
              <a:buChar char="•"/>
            </a:pPr>
            <a:r>
              <a:rPr lang="en-US" sz="1800" dirty="0"/>
              <a:t>Better game attributes</a:t>
            </a:r>
          </a:p>
          <a:p>
            <a:pPr marL="628650" lvl="1" indent="-171450">
              <a:buFont typeface="Arial" panose="020B0604020202020204" pitchFamily="34" charset="0"/>
              <a:buChar char="•"/>
            </a:pPr>
            <a:r>
              <a:rPr lang="en-US" sz="1400" i="1" dirty="0"/>
              <a:t>Are there novel ways to extract variables </a:t>
            </a:r>
            <a:r>
              <a:rPr lang="en-US" sz="1400" dirty="0"/>
              <a:t>describing</a:t>
            </a:r>
            <a:r>
              <a:rPr lang="en-US" sz="1400" i="1" dirty="0"/>
              <a:t> games from publicly available spaces such as Wikipedia, Metacritic, Twitter, Instagram, etc. to enrich our data about the games?</a:t>
            </a:r>
            <a:endParaRPr lang="en-US" sz="1400" dirty="0"/>
          </a:p>
          <a:p>
            <a:pPr marL="628650" lvl="1" indent="-171450">
              <a:buFont typeface="Arial" panose="020B0604020202020204" pitchFamily="34" charset="0"/>
              <a:buChar char="•"/>
            </a:pPr>
            <a:r>
              <a:rPr lang="en-US" sz="1400" i="1" dirty="0"/>
              <a:t>Do perceptions of games change over time (e.g. before and after launch) and should this be included in our recommendation models?</a:t>
            </a:r>
            <a:endParaRPr lang="en-US" sz="1400" dirty="0"/>
          </a:p>
          <a:p>
            <a:pPr marL="628650" lvl="1" indent="-171450">
              <a:buFont typeface="Arial" panose="020B0604020202020204" pitchFamily="34" charset="0"/>
              <a:buChar char="•"/>
            </a:pPr>
            <a:r>
              <a:rPr lang="en-US" sz="1400" i="1" dirty="0"/>
              <a:t>The features may be textual (topic modeling, doc2vec, sentiment), temporal (Twitter volume, game’s subreddit subscribers, sentiment over time), or any other useful signal. </a:t>
            </a:r>
            <a:endParaRPr lang="en-US" sz="1400" dirty="0"/>
          </a:p>
          <a:p>
            <a:pPr marL="285750" lvl="0" indent="-285750">
              <a:buFont typeface="Arial" panose="020B0604020202020204" pitchFamily="34" charset="0"/>
              <a:buChar char="•"/>
            </a:pPr>
            <a:r>
              <a:rPr lang="en-US" sz="1800" dirty="0"/>
              <a:t>New versus experienced players</a:t>
            </a:r>
          </a:p>
          <a:p>
            <a:pPr marL="628650" lvl="1" indent="-171450">
              <a:buFont typeface="Arial" panose="020B0604020202020204" pitchFamily="34" charset="0"/>
              <a:buChar char="•"/>
            </a:pPr>
            <a:r>
              <a:rPr lang="en-US" sz="1400" i="1" dirty="0"/>
              <a:t>How to find solutions that can predict for entire player base or create separate models for newcomers while leveraging veteran player history data to create a separate model?</a:t>
            </a:r>
            <a:endParaRPr lang="en-US" sz="1400" dirty="0"/>
          </a:p>
          <a:p>
            <a:pPr marL="285750" lvl="0" indent="-285750">
              <a:buFont typeface="Arial" panose="020B0604020202020204" pitchFamily="34" charset="0"/>
              <a:buChar char="•"/>
            </a:pPr>
            <a:r>
              <a:rPr lang="en-US" sz="1800" dirty="0"/>
              <a:t>How to maximize individual game and subscription service ROI</a:t>
            </a:r>
          </a:p>
          <a:p>
            <a:pPr marL="285750" lvl="0" indent="-285750">
              <a:buFont typeface="Arial" panose="020B0604020202020204" pitchFamily="34" charset="0"/>
              <a:buChar char="•"/>
            </a:pPr>
            <a:r>
              <a:rPr lang="en-US" sz="1800" dirty="0"/>
              <a:t>How to get users convert from a free trial to monthly to annual subscriptions</a:t>
            </a:r>
          </a:p>
          <a:p>
            <a:pPr marL="285750" lvl="0" indent="-285750">
              <a:buFont typeface="Arial" panose="020B0604020202020204" pitchFamily="34" charset="0"/>
              <a:buChar char="•"/>
            </a:pPr>
            <a:r>
              <a:rPr lang="en-US" sz="1800" dirty="0"/>
              <a:t>How to get players to play new or </a:t>
            </a:r>
            <a:r>
              <a:rPr lang="en-US" sz="1800"/>
              <a:t>more games (even non-EA titles)</a:t>
            </a:r>
            <a:endParaRPr lang="en-US" sz="1800" dirty="0"/>
          </a:p>
          <a:p>
            <a:endParaRPr lang="en-US" dirty="0"/>
          </a:p>
        </p:txBody>
      </p:sp>
      <p:sp>
        <p:nvSpPr>
          <p:cNvPr id="4" name="Footer Placeholder 3">
            <a:extLst>
              <a:ext uri="{FF2B5EF4-FFF2-40B4-BE49-F238E27FC236}">
                <a16:creationId xmlns:a16="http://schemas.microsoft.com/office/drawing/2014/main" id="{A92221DE-79E8-4703-9880-3E0443C4D566}"/>
              </a:ext>
            </a:extLst>
          </p:cNvPr>
          <p:cNvSpPr>
            <a:spLocks noGrp="1"/>
          </p:cNvSpPr>
          <p:nvPr>
            <p:ph type="ftr" sz="quarter" idx="10"/>
          </p:nvPr>
        </p:nvSpPr>
        <p:spPr/>
        <p:txBody>
          <a:bodyPr/>
          <a:lstStyle/>
          <a:p>
            <a:r>
              <a:rPr lang="en-US"/>
              <a:t>Wharton Customer Analytics</a:t>
            </a:r>
            <a:endParaRPr lang="en-US" dirty="0"/>
          </a:p>
        </p:txBody>
      </p:sp>
      <p:sp>
        <p:nvSpPr>
          <p:cNvPr id="5" name="Slide Number Placeholder 4">
            <a:extLst>
              <a:ext uri="{FF2B5EF4-FFF2-40B4-BE49-F238E27FC236}">
                <a16:creationId xmlns:a16="http://schemas.microsoft.com/office/drawing/2014/main" id="{80C95863-675D-402F-8D8E-73C75815772A}"/>
              </a:ext>
            </a:extLst>
          </p:cNvPr>
          <p:cNvSpPr>
            <a:spLocks noGrp="1"/>
          </p:cNvSpPr>
          <p:nvPr>
            <p:ph type="sldNum" sz="quarter" idx="11"/>
          </p:nvPr>
        </p:nvSpPr>
        <p:spPr/>
        <p:txBody>
          <a:bodyPr/>
          <a:lstStyle/>
          <a:p>
            <a:fld id="{DD253308-F9C5-4FCB-8415-6DEE77C16A35}" type="slidenum">
              <a:rPr lang="en-US" smtClean="0"/>
              <a:pPr/>
              <a:t>7</a:t>
            </a:fld>
            <a:endParaRPr lang="en-US" dirty="0"/>
          </a:p>
        </p:txBody>
      </p:sp>
    </p:spTree>
    <p:extLst>
      <p:ext uri="{BB962C8B-B14F-4D97-AF65-F5344CB8AC3E}">
        <p14:creationId xmlns:p14="http://schemas.microsoft.com/office/powerpoint/2010/main" val="2790340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76C1-DB60-4930-91D6-E54ECB39AFAD}"/>
              </a:ext>
            </a:extLst>
          </p:cNvPr>
          <p:cNvSpPr>
            <a:spLocks noGrp="1"/>
          </p:cNvSpPr>
          <p:nvPr>
            <p:ph type="title"/>
          </p:nvPr>
        </p:nvSpPr>
        <p:spPr/>
        <p:txBody>
          <a:bodyPr/>
          <a:lstStyle/>
          <a:p>
            <a:r>
              <a:rPr lang="en-US" dirty="0"/>
              <a:t>Data Overview</a:t>
            </a:r>
          </a:p>
        </p:txBody>
      </p:sp>
      <p:sp>
        <p:nvSpPr>
          <p:cNvPr id="3" name="Content Placeholder 2">
            <a:extLst>
              <a:ext uri="{FF2B5EF4-FFF2-40B4-BE49-F238E27FC236}">
                <a16:creationId xmlns:a16="http://schemas.microsoft.com/office/drawing/2014/main" id="{E8221AB1-B4EB-4042-B1CE-230CFA22D569}"/>
              </a:ext>
            </a:extLst>
          </p:cNvPr>
          <p:cNvSpPr>
            <a:spLocks noGrp="1"/>
          </p:cNvSpPr>
          <p:nvPr>
            <p:ph idx="1"/>
          </p:nvPr>
        </p:nvSpPr>
        <p:spPr/>
        <p:txBody>
          <a:bodyPr/>
          <a:lstStyle/>
          <a:p>
            <a:r>
              <a:rPr lang="en-US" dirty="0"/>
              <a:t>The data contains users who are subscribed to Origin Access and their activity with the games both within and without the subscription catalogue (aka, “vault”). Not all datasets are within the same time window due to tracking systems being turned on at different times. However, part of the research is to hopefully still leverage the historical activity with the more complete recent view.</a:t>
            </a:r>
          </a:p>
          <a:p>
            <a:r>
              <a:rPr lang="en-US" dirty="0"/>
              <a:t>Tables include</a:t>
            </a:r>
            <a:r>
              <a:rPr lang="en-US" dirty="0">
                <a:solidFill>
                  <a:schemeClr val="accent4"/>
                </a:solidFill>
              </a:rPr>
              <a:t>:  User subscription windows, origin access vault games, game sessions, game entitlements, game launches, and game descriptions. </a:t>
            </a:r>
          </a:p>
          <a:p>
            <a:r>
              <a:rPr lang="en-US" dirty="0"/>
              <a:t>Teams are encouraged to feature engineer from third-party sources to augment this dataset – i.e. Reddit, Wikipedia, Metacritic, game databases, etc. </a:t>
            </a:r>
          </a:p>
          <a:p>
            <a:endParaRPr lang="en-US" dirty="0"/>
          </a:p>
        </p:txBody>
      </p:sp>
      <p:sp>
        <p:nvSpPr>
          <p:cNvPr id="4" name="Footer Placeholder 3">
            <a:extLst>
              <a:ext uri="{FF2B5EF4-FFF2-40B4-BE49-F238E27FC236}">
                <a16:creationId xmlns:a16="http://schemas.microsoft.com/office/drawing/2014/main" id="{F7D9F932-CD1D-4656-9033-DAD6F10E400F}"/>
              </a:ext>
            </a:extLst>
          </p:cNvPr>
          <p:cNvSpPr>
            <a:spLocks noGrp="1"/>
          </p:cNvSpPr>
          <p:nvPr>
            <p:ph type="ftr" sz="quarter" idx="10"/>
          </p:nvPr>
        </p:nvSpPr>
        <p:spPr/>
        <p:txBody>
          <a:bodyPr/>
          <a:lstStyle/>
          <a:p>
            <a:r>
              <a:rPr lang="en-US"/>
              <a:t>Wharton Customer Analytics</a:t>
            </a:r>
            <a:endParaRPr lang="en-US" dirty="0"/>
          </a:p>
        </p:txBody>
      </p:sp>
      <p:sp>
        <p:nvSpPr>
          <p:cNvPr id="5" name="Slide Number Placeholder 4">
            <a:extLst>
              <a:ext uri="{FF2B5EF4-FFF2-40B4-BE49-F238E27FC236}">
                <a16:creationId xmlns:a16="http://schemas.microsoft.com/office/drawing/2014/main" id="{B75873FC-DF86-4F29-94F8-CD768FE51004}"/>
              </a:ext>
            </a:extLst>
          </p:cNvPr>
          <p:cNvSpPr>
            <a:spLocks noGrp="1"/>
          </p:cNvSpPr>
          <p:nvPr>
            <p:ph type="sldNum" sz="quarter" idx="11"/>
          </p:nvPr>
        </p:nvSpPr>
        <p:spPr/>
        <p:txBody>
          <a:bodyPr/>
          <a:lstStyle/>
          <a:p>
            <a:fld id="{DD253308-F9C5-4FCB-8415-6DEE77C16A35}" type="slidenum">
              <a:rPr lang="en-US" smtClean="0"/>
              <a:pPr/>
              <a:t>8</a:t>
            </a:fld>
            <a:endParaRPr lang="en-US" dirty="0"/>
          </a:p>
        </p:txBody>
      </p:sp>
    </p:spTree>
    <p:extLst>
      <p:ext uri="{BB962C8B-B14F-4D97-AF65-F5344CB8AC3E}">
        <p14:creationId xmlns:p14="http://schemas.microsoft.com/office/powerpoint/2010/main" val="2613887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1F27-0ABA-4161-BD41-676083916FA7}"/>
              </a:ext>
            </a:extLst>
          </p:cNvPr>
          <p:cNvSpPr>
            <a:spLocks noGrp="1"/>
          </p:cNvSpPr>
          <p:nvPr>
            <p:ph type="title"/>
          </p:nvPr>
        </p:nvSpPr>
        <p:spPr>
          <a:xfrm>
            <a:off x="281353" y="263046"/>
            <a:ext cx="10515600" cy="480131"/>
          </a:xfrm>
        </p:spPr>
        <p:txBody>
          <a:bodyPr/>
          <a:lstStyle/>
          <a:p>
            <a:r>
              <a:rPr lang="en-US" dirty="0"/>
              <a:t>Data Tables</a:t>
            </a:r>
          </a:p>
        </p:txBody>
      </p:sp>
      <p:sp>
        <p:nvSpPr>
          <p:cNvPr id="3" name="Content Placeholder 2">
            <a:extLst>
              <a:ext uri="{FF2B5EF4-FFF2-40B4-BE49-F238E27FC236}">
                <a16:creationId xmlns:a16="http://schemas.microsoft.com/office/drawing/2014/main" id="{B6B1E85A-E540-4279-8B16-807268E6C9D9}"/>
              </a:ext>
            </a:extLst>
          </p:cNvPr>
          <p:cNvSpPr>
            <a:spLocks noGrp="1"/>
          </p:cNvSpPr>
          <p:nvPr>
            <p:ph idx="1"/>
          </p:nvPr>
        </p:nvSpPr>
        <p:spPr>
          <a:xfrm>
            <a:off x="281353" y="888620"/>
            <a:ext cx="11072447" cy="5080759"/>
          </a:xfrm>
        </p:spPr>
        <p:txBody>
          <a:bodyPr>
            <a:normAutofit/>
          </a:bodyPr>
          <a:lstStyle/>
          <a:p>
            <a:pPr marL="342900" lvl="0" indent="-342900">
              <a:buFont typeface="Arial" panose="020B0604020202020204" pitchFamily="34" charset="0"/>
              <a:buChar char="•"/>
            </a:pPr>
            <a:r>
              <a:rPr lang="en-US" dirty="0"/>
              <a:t>User Subscription Windows</a:t>
            </a:r>
          </a:p>
          <a:p>
            <a:pPr marL="800100" lvl="1" indent="-342900">
              <a:buFont typeface="Arial" panose="020B0604020202020204" pitchFamily="34" charset="0"/>
              <a:buChar char="•"/>
            </a:pPr>
            <a:r>
              <a:rPr lang="en-US" sz="1800" b="1" dirty="0">
                <a:solidFill>
                  <a:schemeClr val="accent4"/>
                </a:solidFill>
              </a:rPr>
              <a:t>data_sub.csv: </a:t>
            </a:r>
            <a:r>
              <a:rPr lang="en-US" sz="1800" dirty="0"/>
              <a:t>This is a sample (scaled to obfuscate) of users who have subscribed to Origin Access from 2016-01 until 2018-06. Each user can subscribe multiple times with different types of subscriptions (trial, monthly, annual) and different lapsed windows.</a:t>
            </a:r>
          </a:p>
          <a:p>
            <a:pPr marL="342900" lvl="0" indent="-342900">
              <a:buFont typeface="Arial" panose="020B0604020202020204" pitchFamily="34" charset="0"/>
              <a:buChar char="•"/>
            </a:pPr>
            <a:r>
              <a:rPr lang="en-US" dirty="0"/>
              <a:t>Origin Access Vault Games</a:t>
            </a:r>
          </a:p>
          <a:p>
            <a:pPr marL="800100" lvl="1" indent="-342900">
              <a:buFont typeface="Arial" panose="020B0604020202020204" pitchFamily="34" charset="0"/>
              <a:buChar char="•"/>
            </a:pPr>
            <a:r>
              <a:rPr lang="en-US" sz="1800" b="1" dirty="0">
                <a:solidFill>
                  <a:schemeClr val="accent4"/>
                </a:solidFill>
              </a:rPr>
              <a:t>data_oa_vault.csv: </a:t>
            </a:r>
            <a:r>
              <a:rPr lang="en-US" sz="1800" dirty="0"/>
              <a:t>This is the catalog of games within the Origin Access subscription game vault along with when the game was included. It also has trial dates which allows user to play free trials before purchasing.</a:t>
            </a:r>
          </a:p>
          <a:p>
            <a:pPr marL="342900" lvl="0" indent="-342900">
              <a:buFont typeface="Arial" panose="020B0604020202020204" pitchFamily="34" charset="0"/>
              <a:buChar char="•"/>
            </a:pPr>
            <a:r>
              <a:rPr lang="en-US" dirty="0"/>
              <a:t>Game Description</a:t>
            </a:r>
          </a:p>
          <a:p>
            <a:pPr marL="800100" lvl="1" indent="-342900">
              <a:buFont typeface="Arial" panose="020B0604020202020204" pitchFamily="34" charset="0"/>
              <a:buChar char="•"/>
            </a:pPr>
            <a:r>
              <a:rPr lang="en-US" b="1" dirty="0">
                <a:solidFill>
                  <a:schemeClr val="accent4"/>
                </a:solidFill>
              </a:rPr>
              <a:t>data_games.csv: </a:t>
            </a:r>
            <a:r>
              <a:rPr lang="en-US" dirty="0"/>
              <a:t>This is the dictionary of games and their description. Use this to join onto the other datasets by the field </a:t>
            </a:r>
            <a:r>
              <a:rPr lang="en-US" b="1" dirty="0" err="1"/>
              <a:t>game_title</a:t>
            </a:r>
            <a:r>
              <a:rPr lang="en-US" dirty="0"/>
              <a:t> in order to get game information.</a:t>
            </a:r>
          </a:p>
        </p:txBody>
      </p:sp>
      <p:sp>
        <p:nvSpPr>
          <p:cNvPr id="4" name="Footer Placeholder 3">
            <a:extLst>
              <a:ext uri="{FF2B5EF4-FFF2-40B4-BE49-F238E27FC236}">
                <a16:creationId xmlns:a16="http://schemas.microsoft.com/office/drawing/2014/main" id="{DF256F69-F79A-41C2-9A0F-9C827E7EAE2A}"/>
              </a:ext>
            </a:extLst>
          </p:cNvPr>
          <p:cNvSpPr>
            <a:spLocks noGrp="1"/>
          </p:cNvSpPr>
          <p:nvPr>
            <p:ph type="ftr" sz="quarter" idx="10"/>
          </p:nvPr>
        </p:nvSpPr>
        <p:spPr/>
        <p:txBody>
          <a:bodyPr/>
          <a:lstStyle/>
          <a:p>
            <a:r>
              <a:rPr lang="en-US"/>
              <a:t>Wharton Customer Analytics</a:t>
            </a:r>
            <a:endParaRPr lang="en-US" dirty="0"/>
          </a:p>
        </p:txBody>
      </p:sp>
      <p:sp>
        <p:nvSpPr>
          <p:cNvPr id="5" name="Slide Number Placeholder 4">
            <a:extLst>
              <a:ext uri="{FF2B5EF4-FFF2-40B4-BE49-F238E27FC236}">
                <a16:creationId xmlns:a16="http://schemas.microsoft.com/office/drawing/2014/main" id="{6112F0DF-C28E-46AD-91F0-C2E4A415C3CD}"/>
              </a:ext>
            </a:extLst>
          </p:cNvPr>
          <p:cNvSpPr>
            <a:spLocks noGrp="1"/>
          </p:cNvSpPr>
          <p:nvPr>
            <p:ph type="sldNum" sz="quarter" idx="11"/>
          </p:nvPr>
        </p:nvSpPr>
        <p:spPr/>
        <p:txBody>
          <a:bodyPr/>
          <a:lstStyle/>
          <a:p>
            <a:fld id="{DD253308-F9C5-4FCB-8415-6DEE77C16A35}" type="slidenum">
              <a:rPr lang="en-US" smtClean="0"/>
              <a:pPr/>
              <a:t>9</a:t>
            </a:fld>
            <a:endParaRPr lang="en-US" dirty="0"/>
          </a:p>
        </p:txBody>
      </p:sp>
    </p:spTree>
    <p:extLst>
      <p:ext uri="{BB962C8B-B14F-4D97-AF65-F5344CB8AC3E}">
        <p14:creationId xmlns:p14="http://schemas.microsoft.com/office/powerpoint/2010/main" val="1255637366"/>
      </p:ext>
    </p:extLst>
  </p:cSld>
  <p:clrMapOvr>
    <a:masterClrMapping/>
  </p:clrMapOvr>
</p:sld>
</file>

<file path=ppt/theme/theme1.xml><?xml version="1.0" encoding="utf-8"?>
<a:theme xmlns:a="http://schemas.openxmlformats.org/drawingml/2006/main" name="Wharton 2016 16:9">
  <a:themeElements>
    <a:clrScheme name="Wharton 2016">
      <a:dk1>
        <a:srgbClr val="2D2C41"/>
      </a:dk1>
      <a:lt1>
        <a:srgbClr val="FFFFFF"/>
      </a:lt1>
      <a:dk2>
        <a:srgbClr val="004785"/>
      </a:dk2>
      <a:lt2>
        <a:srgbClr val="EEEDEA"/>
      </a:lt2>
      <a:accent1>
        <a:srgbClr val="004785"/>
      </a:accent1>
      <a:accent2>
        <a:srgbClr val="A90533"/>
      </a:accent2>
      <a:accent3>
        <a:srgbClr val="026CB5"/>
      </a:accent3>
      <a:accent4>
        <a:srgbClr val="06AAFC"/>
      </a:accent4>
      <a:accent5>
        <a:srgbClr val="96227D"/>
      </a:accent5>
      <a:accent6>
        <a:srgbClr val="D7BC6A"/>
      </a:accent6>
      <a:hlink>
        <a:srgbClr val="06AAFC"/>
      </a:hlink>
      <a:folHlink>
        <a:srgbClr val="06AAFC"/>
      </a:folHlink>
    </a:clrScheme>
    <a:fontScheme name="Wharton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TotalTime>
  <Words>1533</Words>
  <Application>Microsoft Office PowerPoint</Application>
  <PresentationFormat>Widescreen</PresentationFormat>
  <Paragraphs>187</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Calibri</vt:lpstr>
      <vt:lpstr>Garamond</vt:lpstr>
      <vt:lpstr>Helvetica</vt:lpstr>
      <vt:lpstr>Roboto Condensed</vt:lpstr>
      <vt:lpstr>Roboto Light</vt:lpstr>
      <vt:lpstr>Roboto Medium</vt:lpstr>
      <vt:lpstr>Roboto Thin</vt:lpstr>
      <vt:lpstr>Whitney Book</vt:lpstr>
      <vt:lpstr>Wharton 2016 16:9</vt:lpstr>
      <vt:lpstr>WCA &amp; Electronic Arts Datathon</vt:lpstr>
      <vt:lpstr>PowerPoint Presentation</vt:lpstr>
      <vt:lpstr>PowerPoint Presentation</vt:lpstr>
      <vt:lpstr>PowerPoint Presentation</vt:lpstr>
      <vt:lpstr>Business Model &amp; Challenges</vt:lpstr>
      <vt:lpstr>Recommendations: Better Game Attributes</vt:lpstr>
      <vt:lpstr>Datathon Challenges</vt:lpstr>
      <vt:lpstr>Data Overview</vt:lpstr>
      <vt:lpstr>Data Tables</vt:lpstr>
      <vt:lpstr>Data Tables </vt:lpstr>
      <vt:lpstr>How to Access the Data</vt:lpstr>
      <vt:lpstr>How to Sign the Data User Agreement</vt:lpstr>
      <vt:lpstr>Data User Agreement Terms</vt:lpstr>
      <vt:lpstr>Deliverables &amp; Judging Criteria</vt:lpstr>
      <vt:lpstr>Datathon Timeline</vt:lpstr>
      <vt:lpstr>PowerPoint Presentation</vt:lpstr>
      <vt:lpstr>Questions?</vt:lpstr>
      <vt:lpstr>Webinar Recording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Title Here Using Title Case]</dc:title>
  <dc:creator>Jillian Rogers</dc:creator>
  <cp:lastModifiedBy>Smoot, Kayleigh</cp:lastModifiedBy>
  <cp:revision>103</cp:revision>
  <dcterms:created xsi:type="dcterms:W3CDTF">2019-06-06T18:30:52Z</dcterms:created>
  <dcterms:modified xsi:type="dcterms:W3CDTF">2020-02-24T19:02:52Z</dcterms:modified>
</cp:coreProperties>
</file>